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</p:sldIdLst>
  <p:sldSz cy="5143500" cx="9144000"/>
  <p:notesSz cx="6858000" cy="9144000"/>
  <p:embeddedFontLst>
    <p:embeddedFont>
      <p:font typeface="Inter SemiBold"/>
      <p:regular r:id="rId25"/>
      <p:bold r:id="rId26"/>
      <p:italic r:id="rId27"/>
      <p:boldItalic r:id="rId28"/>
    </p:embeddedFont>
    <p:embeddedFont>
      <p:font typeface="Inter"/>
      <p:regular r:id="rId29"/>
      <p:bold r:id="rId30"/>
      <p:italic r:id="rId31"/>
      <p:boldItalic r:id="rId32"/>
    </p:embeddedFont>
    <p:embeddedFont>
      <p:font typeface="Outfit Light"/>
      <p:regular r:id="rId33"/>
      <p:bold r:id="rId34"/>
    </p:embeddedFont>
    <p:embeddedFont>
      <p:font typeface="Outfit"/>
      <p:regular r:id="rId35"/>
      <p:bold r:id="rId36"/>
    </p:embeddedFont>
    <p:embeddedFont>
      <p:font typeface="Outfit SemiBold"/>
      <p:regular r:id="rId37"/>
      <p:bold r:id="rId38"/>
    </p:embeddedFont>
    <p:embeddedFont>
      <p:font typeface="Outfit Medium"/>
      <p:regular r:id="rId39"/>
      <p:bold r:id="rId40"/>
    </p:embeddedFont>
    <p:embeddedFont>
      <p:font typeface="Inter Medium"/>
      <p:regular r:id="rId41"/>
      <p:bold r:id="rId42"/>
      <p:italic r:id="rId43"/>
      <p:boldItalic r:id="rId4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OutfitMedium-bold.fntdata"/><Relationship Id="rId20" Type="http://schemas.openxmlformats.org/officeDocument/2006/relationships/slide" Target="slides/slide15.xml"/><Relationship Id="rId42" Type="http://schemas.openxmlformats.org/officeDocument/2006/relationships/font" Target="fonts/InterMedium-bold.fntdata"/><Relationship Id="rId41" Type="http://schemas.openxmlformats.org/officeDocument/2006/relationships/font" Target="fonts/InterMedium-regular.fntdata"/><Relationship Id="rId22" Type="http://schemas.openxmlformats.org/officeDocument/2006/relationships/slide" Target="slides/slide17.xml"/><Relationship Id="rId44" Type="http://schemas.openxmlformats.org/officeDocument/2006/relationships/font" Target="fonts/InterMedium-boldItalic.fntdata"/><Relationship Id="rId21" Type="http://schemas.openxmlformats.org/officeDocument/2006/relationships/slide" Target="slides/slide16.xml"/><Relationship Id="rId43" Type="http://schemas.openxmlformats.org/officeDocument/2006/relationships/font" Target="fonts/InterMedium-italic.fntdata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InterSemiBold-bold.fntdata"/><Relationship Id="rId25" Type="http://schemas.openxmlformats.org/officeDocument/2006/relationships/font" Target="fonts/InterSemiBold-regular.fntdata"/><Relationship Id="rId28" Type="http://schemas.openxmlformats.org/officeDocument/2006/relationships/font" Target="fonts/InterSemiBold-boldItalic.fntdata"/><Relationship Id="rId27" Type="http://schemas.openxmlformats.org/officeDocument/2006/relationships/font" Target="fonts/InterSemiBold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Inter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Inter-italic.fntdata"/><Relationship Id="rId30" Type="http://schemas.openxmlformats.org/officeDocument/2006/relationships/font" Target="fonts/Inter-bold.fntdata"/><Relationship Id="rId11" Type="http://schemas.openxmlformats.org/officeDocument/2006/relationships/slide" Target="slides/slide6.xml"/><Relationship Id="rId33" Type="http://schemas.openxmlformats.org/officeDocument/2006/relationships/font" Target="fonts/OutfitLight-regular.fntdata"/><Relationship Id="rId10" Type="http://schemas.openxmlformats.org/officeDocument/2006/relationships/slide" Target="slides/slide5.xml"/><Relationship Id="rId32" Type="http://schemas.openxmlformats.org/officeDocument/2006/relationships/font" Target="fonts/Inter-boldItalic.fntdata"/><Relationship Id="rId13" Type="http://schemas.openxmlformats.org/officeDocument/2006/relationships/slide" Target="slides/slide8.xml"/><Relationship Id="rId35" Type="http://schemas.openxmlformats.org/officeDocument/2006/relationships/font" Target="fonts/Outfit-regular.fntdata"/><Relationship Id="rId12" Type="http://schemas.openxmlformats.org/officeDocument/2006/relationships/slide" Target="slides/slide7.xml"/><Relationship Id="rId34" Type="http://schemas.openxmlformats.org/officeDocument/2006/relationships/font" Target="fonts/OutfitLight-bold.fntdata"/><Relationship Id="rId15" Type="http://schemas.openxmlformats.org/officeDocument/2006/relationships/slide" Target="slides/slide10.xml"/><Relationship Id="rId37" Type="http://schemas.openxmlformats.org/officeDocument/2006/relationships/font" Target="fonts/OutfitSemiBold-regular.fntdata"/><Relationship Id="rId14" Type="http://schemas.openxmlformats.org/officeDocument/2006/relationships/slide" Target="slides/slide9.xml"/><Relationship Id="rId36" Type="http://schemas.openxmlformats.org/officeDocument/2006/relationships/font" Target="fonts/Outfit-bold.fntdata"/><Relationship Id="rId17" Type="http://schemas.openxmlformats.org/officeDocument/2006/relationships/slide" Target="slides/slide12.xml"/><Relationship Id="rId39" Type="http://schemas.openxmlformats.org/officeDocument/2006/relationships/font" Target="fonts/OutfitMedium-regular.fntdata"/><Relationship Id="rId16" Type="http://schemas.openxmlformats.org/officeDocument/2006/relationships/slide" Target="slides/slide11.xml"/><Relationship Id="rId38" Type="http://schemas.openxmlformats.org/officeDocument/2006/relationships/font" Target="fonts/OutfitSemiBold-bold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g3356660fc43_0_0:notes"/>
          <p:cNvSpPr/>
          <p:nvPr>
            <p:ph idx="2" type="sldImg"/>
          </p:nvPr>
        </p:nvSpPr>
        <p:spPr>
          <a:xfrm>
            <a:off x="457200" y="571500"/>
            <a:ext cx="3657600" cy="1543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3" name="Google Shape;53;g3356660fc43_0_0:notes"/>
          <p:cNvSpPr txBox="1"/>
          <p:nvPr>
            <p:ph idx="1" type="body"/>
          </p:nvPr>
        </p:nvSpPr>
        <p:spPr>
          <a:xfrm>
            <a:off x="457200" y="2200275"/>
            <a:ext cx="3657600" cy="18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27925" lIns="55875" spcFirstLastPara="1" rIns="55875" wrap="square" tIns="279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/>
          </a:p>
        </p:txBody>
      </p:sp>
      <p:sp>
        <p:nvSpPr>
          <p:cNvPr id="54" name="Google Shape;54;g3356660fc43_0_0:notes"/>
          <p:cNvSpPr txBox="1"/>
          <p:nvPr>
            <p:ph idx="12" type="sldNum"/>
          </p:nvPr>
        </p:nvSpPr>
        <p:spPr>
          <a:xfrm>
            <a:off x="2589742" y="4342607"/>
            <a:ext cx="1981200" cy="229500"/>
          </a:xfrm>
          <a:prstGeom prst="rect">
            <a:avLst/>
          </a:prstGeom>
          <a:noFill/>
          <a:ln>
            <a:noFill/>
          </a:ln>
        </p:spPr>
        <p:txBody>
          <a:bodyPr anchorCtr="0" anchor="b" bIns="27925" lIns="55875" spcFirstLastPara="1" rIns="55875" wrap="square" tIns="279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900"/>
              <a:t>‹#›</a:t>
            </a:fld>
            <a:endParaRPr sz="9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35e2c4383c3_0_171:notes"/>
          <p:cNvSpPr/>
          <p:nvPr>
            <p:ph idx="2" type="sldImg"/>
          </p:nvPr>
        </p:nvSpPr>
        <p:spPr>
          <a:xfrm>
            <a:off x="457200" y="571500"/>
            <a:ext cx="3657600" cy="1543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8" name="Google Shape;198;g35e2c4383c3_0_171:notes"/>
          <p:cNvSpPr txBox="1"/>
          <p:nvPr>
            <p:ph idx="1" type="body"/>
          </p:nvPr>
        </p:nvSpPr>
        <p:spPr>
          <a:xfrm>
            <a:off x="457200" y="2200275"/>
            <a:ext cx="3657600" cy="18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27925" lIns="55875" spcFirstLastPara="1" rIns="55875" wrap="square" tIns="279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/>
          </a:p>
        </p:txBody>
      </p:sp>
      <p:sp>
        <p:nvSpPr>
          <p:cNvPr id="199" name="Google Shape;199;g35e2c4383c3_0_171:notes"/>
          <p:cNvSpPr txBox="1"/>
          <p:nvPr>
            <p:ph idx="12" type="sldNum"/>
          </p:nvPr>
        </p:nvSpPr>
        <p:spPr>
          <a:xfrm>
            <a:off x="2589742" y="4342607"/>
            <a:ext cx="1981200" cy="229500"/>
          </a:xfrm>
          <a:prstGeom prst="rect">
            <a:avLst/>
          </a:prstGeom>
          <a:noFill/>
          <a:ln>
            <a:noFill/>
          </a:ln>
        </p:spPr>
        <p:txBody>
          <a:bodyPr anchorCtr="0" anchor="b" bIns="27925" lIns="55875" spcFirstLastPara="1" rIns="55875" wrap="square" tIns="279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900"/>
              <a:t>‹#›</a:t>
            </a:fld>
            <a:endParaRPr sz="9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36a282f8441_0_13:notes"/>
          <p:cNvSpPr/>
          <p:nvPr>
            <p:ph idx="2" type="sldImg"/>
          </p:nvPr>
        </p:nvSpPr>
        <p:spPr>
          <a:xfrm>
            <a:off x="457200" y="571500"/>
            <a:ext cx="3657600" cy="1543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2" name="Google Shape;212;g36a282f8441_0_13:notes"/>
          <p:cNvSpPr txBox="1"/>
          <p:nvPr>
            <p:ph idx="1" type="body"/>
          </p:nvPr>
        </p:nvSpPr>
        <p:spPr>
          <a:xfrm>
            <a:off x="457200" y="2200275"/>
            <a:ext cx="3657600" cy="18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27925" lIns="55875" spcFirstLastPara="1" rIns="55875" wrap="square" tIns="279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/>
          </a:p>
        </p:txBody>
      </p:sp>
      <p:sp>
        <p:nvSpPr>
          <p:cNvPr id="213" name="Google Shape;213;g36a282f8441_0_13:notes"/>
          <p:cNvSpPr txBox="1"/>
          <p:nvPr>
            <p:ph idx="12" type="sldNum"/>
          </p:nvPr>
        </p:nvSpPr>
        <p:spPr>
          <a:xfrm>
            <a:off x="2589742" y="4342607"/>
            <a:ext cx="1981200" cy="229500"/>
          </a:xfrm>
          <a:prstGeom prst="rect">
            <a:avLst/>
          </a:prstGeom>
          <a:noFill/>
          <a:ln>
            <a:noFill/>
          </a:ln>
        </p:spPr>
        <p:txBody>
          <a:bodyPr anchorCtr="0" anchor="b" bIns="27925" lIns="55875" spcFirstLastPara="1" rIns="55875" wrap="square" tIns="279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900"/>
              <a:t>‹#›</a:t>
            </a:fld>
            <a:endParaRPr sz="9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36a282f8441_0_43:notes"/>
          <p:cNvSpPr/>
          <p:nvPr>
            <p:ph idx="2" type="sldImg"/>
          </p:nvPr>
        </p:nvSpPr>
        <p:spPr>
          <a:xfrm>
            <a:off x="457200" y="571500"/>
            <a:ext cx="3657600" cy="1543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6" name="Google Shape;226;g36a282f8441_0_43:notes"/>
          <p:cNvSpPr txBox="1"/>
          <p:nvPr>
            <p:ph idx="1" type="body"/>
          </p:nvPr>
        </p:nvSpPr>
        <p:spPr>
          <a:xfrm>
            <a:off x="457200" y="2200275"/>
            <a:ext cx="3657600" cy="18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27925" lIns="55875" spcFirstLastPara="1" rIns="55875" wrap="square" tIns="279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/>
          </a:p>
        </p:txBody>
      </p:sp>
      <p:sp>
        <p:nvSpPr>
          <p:cNvPr id="227" name="Google Shape;227;g36a282f8441_0_43:notes"/>
          <p:cNvSpPr txBox="1"/>
          <p:nvPr>
            <p:ph idx="12" type="sldNum"/>
          </p:nvPr>
        </p:nvSpPr>
        <p:spPr>
          <a:xfrm>
            <a:off x="2589742" y="4342607"/>
            <a:ext cx="1981200" cy="229500"/>
          </a:xfrm>
          <a:prstGeom prst="rect">
            <a:avLst/>
          </a:prstGeom>
          <a:noFill/>
          <a:ln>
            <a:noFill/>
          </a:ln>
        </p:spPr>
        <p:txBody>
          <a:bodyPr anchorCtr="0" anchor="b" bIns="27925" lIns="55875" spcFirstLastPara="1" rIns="55875" wrap="square" tIns="279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900"/>
              <a:t>‹#›</a:t>
            </a:fld>
            <a:endParaRPr sz="90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36a282f8441_0_57:notes"/>
          <p:cNvSpPr/>
          <p:nvPr>
            <p:ph idx="2" type="sldImg"/>
          </p:nvPr>
        </p:nvSpPr>
        <p:spPr>
          <a:xfrm>
            <a:off x="457200" y="571500"/>
            <a:ext cx="3657600" cy="1543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0" name="Google Shape;240;g36a282f8441_0_57:notes"/>
          <p:cNvSpPr txBox="1"/>
          <p:nvPr>
            <p:ph idx="1" type="body"/>
          </p:nvPr>
        </p:nvSpPr>
        <p:spPr>
          <a:xfrm>
            <a:off x="457200" y="2200275"/>
            <a:ext cx="3657600" cy="18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27925" lIns="55875" spcFirstLastPara="1" rIns="55875" wrap="square" tIns="279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/>
          </a:p>
        </p:txBody>
      </p:sp>
      <p:sp>
        <p:nvSpPr>
          <p:cNvPr id="241" name="Google Shape;241;g36a282f8441_0_57:notes"/>
          <p:cNvSpPr txBox="1"/>
          <p:nvPr>
            <p:ph idx="12" type="sldNum"/>
          </p:nvPr>
        </p:nvSpPr>
        <p:spPr>
          <a:xfrm>
            <a:off x="2589742" y="4342607"/>
            <a:ext cx="1981200" cy="229500"/>
          </a:xfrm>
          <a:prstGeom prst="rect">
            <a:avLst/>
          </a:prstGeom>
          <a:noFill/>
          <a:ln>
            <a:noFill/>
          </a:ln>
        </p:spPr>
        <p:txBody>
          <a:bodyPr anchorCtr="0" anchor="b" bIns="27925" lIns="55875" spcFirstLastPara="1" rIns="55875" wrap="square" tIns="279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900"/>
              <a:t>‹#›</a:t>
            </a:fld>
            <a:endParaRPr sz="9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36a282f8441_0_71:notes"/>
          <p:cNvSpPr/>
          <p:nvPr>
            <p:ph idx="2" type="sldImg"/>
          </p:nvPr>
        </p:nvSpPr>
        <p:spPr>
          <a:xfrm>
            <a:off x="457200" y="571500"/>
            <a:ext cx="3657600" cy="1543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4" name="Google Shape;254;g36a282f8441_0_71:notes"/>
          <p:cNvSpPr txBox="1"/>
          <p:nvPr>
            <p:ph idx="1" type="body"/>
          </p:nvPr>
        </p:nvSpPr>
        <p:spPr>
          <a:xfrm>
            <a:off x="457200" y="2200275"/>
            <a:ext cx="3657600" cy="18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27925" lIns="55875" spcFirstLastPara="1" rIns="55875" wrap="square" tIns="279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/>
          </a:p>
        </p:txBody>
      </p:sp>
      <p:sp>
        <p:nvSpPr>
          <p:cNvPr id="255" name="Google Shape;255;g36a282f8441_0_71:notes"/>
          <p:cNvSpPr txBox="1"/>
          <p:nvPr>
            <p:ph idx="12" type="sldNum"/>
          </p:nvPr>
        </p:nvSpPr>
        <p:spPr>
          <a:xfrm>
            <a:off x="2589742" y="4342607"/>
            <a:ext cx="1981200" cy="229500"/>
          </a:xfrm>
          <a:prstGeom prst="rect">
            <a:avLst/>
          </a:prstGeom>
          <a:noFill/>
          <a:ln>
            <a:noFill/>
          </a:ln>
        </p:spPr>
        <p:txBody>
          <a:bodyPr anchorCtr="0" anchor="b" bIns="27925" lIns="55875" spcFirstLastPara="1" rIns="55875" wrap="square" tIns="279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900"/>
              <a:t>‹#›</a:t>
            </a:fld>
            <a:endParaRPr sz="90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35e2c4383c3_0_84:notes"/>
          <p:cNvSpPr/>
          <p:nvPr>
            <p:ph idx="2" type="sldImg"/>
          </p:nvPr>
        </p:nvSpPr>
        <p:spPr>
          <a:xfrm>
            <a:off x="457200" y="571500"/>
            <a:ext cx="3657600" cy="1543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7" name="Google Shape;267;g35e2c4383c3_0_84:notes"/>
          <p:cNvSpPr txBox="1"/>
          <p:nvPr>
            <p:ph idx="1" type="body"/>
          </p:nvPr>
        </p:nvSpPr>
        <p:spPr>
          <a:xfrm>
            <a:off x="457200" y="2200275"/>
            <a:ext cx="3657600" cy="18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27925" lIns="55875" spcFirstLastPara="1" rIns="55875" wrap="square" tIns="279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/>
          </a:p>
        </p:txBody>
      </p:sp>
      <p:sp>
        <p:nvSpPr>
          <p:cNvPr id="268" name="Google Shape;268;g35e2c4383c3_0_84:notes"/>
          <p:cNvSpPr txBox="1"/>
          <p:nvPr>
            <p:ph idx="12" type="sldNum"/>
          </p:nvPr>
        </p:nvSpPr>
        <p:spPr>
          <a:xfrm>
            <a:off x="2589742" y="4342607"/>
            <a:ext cx="1981200" cy="229500"/>
          </a:xfrm>
          <a:prstGeom prst="rect">
            <a:avLst/>
          </a:prstGeom>
          <a:noFill/>
          <a:ln>
            <a:noFill/>
          </a:ln>
        </p:spPr>
        <p:txBody>
          <a:bodyPr anchorCtr="0" anchor="b" bIns="27925" lIns="55875" spcFirstLastPara="1" rIns="55875" wrap="square" tIns="279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900"/>
              <a:t>‹#›</a:t>
            </a:fld>
            <a:endParaRPr sz="90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35e2c4383c3_0_123:notes"/>
          <p:cNvSpPr/>
          <p:nvPr>
            <p:ph idx="2" type="sldImg"/>
          </p:nvPr>
        </p:nvSpPr>
        <p:spPr>
          <a:xfrm>
            <a:off x="457200" y="571500"/>
            <a:ext cx="3657600" cy="1543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2" name="Google Shape;282;g35e2c4383c3_0_123:notes"/>
          <p:cNvSpPr txBox="1"/>
          <p:nvPr>
            <p:ph idx="1" type="body"/>
          </p:nvPr>
        </p:nvSpPr>
        <p:spPr>
          <a:xfrm>
            <a:off x="457200" y="2200275"/>
            <a:ext cx="3657600" cy="18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27925" lIns="55875" spcFirstLastPara="1" rIns="55875" wrap="square" tIns="279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/>
          </a:p>
        </p:txBody>
      </p:sp>
      <p:sp>
        <p:nvSpPr>
          <p:cNvPr id="283" name="Google Shape;283;g35e2c4383c3_0_123:notes"/>
          <p:cNvSpPr txBox="1"/>
          <p:nvPr>
            <p:ph idx="12" type="sldNum"/>
          </p:nvPr>
        </p:nvSpPr>
        <p:spPr>
          <a:xfrm>
            <a:off x="2589742" y="4342607"/>
            <a:ext cx="1981200" cy="229500"/>
          </a:xfrm>
          <a:prstGeom prst="rect">
            <a:avLst/>
          </a:prstGeom>
          <a:noFill/>
          <a:ln>
            <a:noFill/>
          </a:ln>
        </p:spPr>
        <p:txBody>
          <a:bodyPr anchorCtr="0" anchor="b" bIns="27925" lIns="55875" spcFirstLastPara="1" rIns="55875" wrap="square" tIns="279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900"/>
              <a:t>‹#›</a:t>
            </a:fld>
            <a:endParaRPr sz="90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35e2c4383c3_0_111:notes"/>
          <p:cNvSpPr/>
          <p:nvPr>
            <p:ph idx="2" type="sldImg"/>
          </p:nvPr>
        </p:nvSpPr>
        <p:spPr>
          <a:xfrm>
            <a:off x="457200" y="571500"/>
            <a:ext cx="3657600" cy="1543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6" name="Google Shape;296;g35e2c4383c3_0_111:notes"/>
          <p:cNvSpPr txBox="1"/>
          <p:nvPr>
            <p:ph idx="1" type="body"/>
          </p:nvPr>
        </p:nvSpPr>
        <p:spPr>
          <a:xfrm>
            <a:off x="457200" y="2200275"/>
            <a:ext cx="3657600" cy="18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27925" lIns="55875" spcFirstLastPara="1" rIns="55875" wrap="square" tIns="279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/>
          </a:p>
        </p:txBody>
      </p:sp>
      <p:sp>
        <p:nvSpPr>
          <p:cNvPr id="297" name="Google Shape;297;g35e2c4383c3_0_111:notes"/>
          <p:cNvSpPr txBox="1"/>
          <p:nvPr>
            <p:ph idx="12" type="sldNum"/>
          </p:nvPr>
        </p:nvSpPr>
        <p:spPr>
          <a:xfrm>
            <a:off x="2589742" y="4342607"/>
            <a:ext cx="1981200" cy="229500"/>
          </a:xfrm>
          <a:prstGeom prst="rect">
            <a:avLst/>
          </a:prstGeom>
          <a:noFill/>
          <a:ln>
            <a:noFill/>
          </a:ln>
        </p:spPr>
        <p:txBody>
          <a:bodyPr anchorCtr="0" anchor="b" bIns="27925" lIns="55875" spcFirstLastPara="1" rIns="55875" wrap="square" tIns="279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900"/>
              <a:t>‹#›</a:t>
            </a:fld>
            <a:endParaRPr sz="90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3356660fc43_0_390:notes"/>
          <p:cNvSpPr/>
          <p:nvPr>
            <p:ph idx="2" type="sldImg"/>
          </p:nvPr>
        </p:nvSpPr>
        <p:spPr>
          <a:xfrm>
            <a:off x="457200" y="571500"/>
            <a:ext cx="3657600" cy="1543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9" name="Google Shape;309;g3356660fc43_0_390:notes"/>
          <p:cNvSpPr txBox="1"/>
          <p:nvPr>
            <p:ph idx="1" type="body"/>
          </p:nvPr>
        </p:nvSpPr>
        <p:spPr>
          <a:xfrm>
            <a:off x="457200" y="2200275"/>
            <a:ext cx="3657600" cy="18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27925" lIns="55875" spcFirstLastPara="1" rIns="55875" wrap="square" tIns="279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/>
          </a:p>
        </p:txBody>
      </p:sp>
      <p:sp>
        <p:nvSpPr>
          <p:cNvPr id="310" name="Google Shape;310;g3356660fc43_0_390:notes"/>
          <p:cNvSpPr txBox="1"/>
          <p:nvPr>
            <p:ph idx="12" type="sldNum"/>
          </p:nvPr>
        </p:nvSpPr>
        <p:spPr>
          <a:xfrm>
            <a:off x="2589742" y="4342607"/>
            <a:ext cx="1981200" cy="229500"/>
          </a:xfrm>
          <a:prstGeom prst="rect">
            <a:avLst/>
          </a:prstGeom>
          <a:noFill/>
          <a:ln>
            <a:noFill/>
          </a:ln>
        </p:spPr>
        <p:txBody>
          <a:bodyPr anchorCtr="0" anchor="b" bIns="27925" lIns="55875" spcFirstLastPara="1" rIns="55875" wrap="square" tIns="279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900"/>
              <a:t>‹#›</a:t>
            </a:fld>
            <a:endParaRPr sz="90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g3356660fc43_0_326:notes"/>
          <p:cNvSpPr/>
          <p:nvPr>
            <p:ph idx="2" type="sldImg"/>
          </p:nvPr>
        </p:nvSpPr>
        <p:spPr>
          <a:xfrm>
            <a:off x="457200" y="571500"/>
            <a:ext cx="3657600" cy="1543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5" name="Google Shape;325;g3356660fc43_0_326:notes"/>
          <p:cNvSpPr txBox="1"/>
          <p:nvPr>
            <p:ph idx="1" type="body"/>
          </p:nvPr>
        </p:nvSpPr>
        <p:spPr>
          <a:xfrm>
            <a:off x="457200" y="2200275"/>
            <a:ext cx="3657600" cy="18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27925" lIns="55875" spcFirstLastPara="1" rIns="55875" wrap="square" tIns="279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/>
          </a:p>
        </p:txBody>
      </p:sp>
      <p:sp>
        <p:nvSpPr>
          <p:cNvPr id="326" name="Google Shape;326;g3356660fc43_0_326:notes"/>
          <p:cNvSpPr txBox="1"/>
          <p:nvPr>
            <p:ph idx="12" type="sldNum"/>
          </p:nvPr>
        </p:nvSpPr>
        <p:spPr>
          <a:xfrm>
            <a:off x="2589742" y="4342607"/>
            <a:ext cx="1981200" cy="229500"/>
          </a:xfrm>
          <a:prstGeom prst="rect">
            <a:avLst/>
          </a:prstGeom>
          <a:noFill/>
          <a:ln>
            <a:noFill/>
          </a:ln>
        </p:spPr>
        <p:txBody>
          <a:bodyPr anchorCtr="0" anchor="b" bIns="27925" lIns="55875" spcFirstLastPara="1" rIns="55875" wrap="square" tIns="279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900"/>
              <a:t>‹#›</a:t>
            </a:fld>
            <a:endParaRPr sz="9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3356660fc43_0_15:notes"/>
          <p:cNvSpPr/>
          <p:nvPr>
            <p:ph idx="2" type="sldImg"/>
          </p:nvPr>
        </p:nvSpPr>
        <p:spPr>
          <a:xfrm>
            <a:off x="457200" y="571500"/>
            <a:ext cx="3657600" cy="1543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9" name="Google Shape;69;g3356660fc43_0_15:notes"/>
          <p:cNvSpPr txBox="1"/>
          <p:nvPr>
            <p:ph idx="1" type="body"/>
          </p:nvPr>
        </p:nvSpPr>
        <p:spPr>
          <a:xfrm>
            <a:off x="457200" y="2200275"/>
            <a:ext cx="3657600" cy="18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27925" lIns="55875" spcFirstLastPara="1" rIns="55875" wrap="square" tIns="279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/>
          </a:p>
        </p:txBody>
      </p:sp>
      <p:sp>
        <p:nvSpPr>
          <p:cNvPr id="70" name="Google Shape;70;g3356660fc43_0_15:notes"/>
          <p:cNvSpPr txBox="1"/>
          <p:nvPr>
            <p:ph idx="12" type="sldNum"/>
          </p:nvPr>
        </p:nvSpPr>
        <p:spPr>
          <a:xfrm>
            <a:off x="2589742" y="4342607"/>
            <a:ext cx="1981200" cy="229500"/>
          </a:xfrm>
          <a:prstGeom prst="rect">
            <a:avLst/>
          </a:prstGeom>
          <a:noFill/>
          <a:ln>
            <a:noFill/>
          </a:ln>
        </p:spPr>
        <p:txBody>
          <a:bodyPr anchorCtr="0" anchor="b" bIns="27925" lIns="55875" spcFirstLastPara="1" rIns="55875" wrap="square" tIns="279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900"/>
              <a:t>‹#›</a:t>
            </a:fld>
            <a:endParaRPr sz="9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3356660fc43_0_353:notes"/>
          <p:cNvSpPr/>
          <p:nvPr>
            <p:ph idx="2" type="sldImg"/>
          </p:nvPr>
        </p:nvSpPr>
        <p:spPr>
          <a:xfrm>
            <a:off x="457200" y="571500"/>
            <a:ext cx="3657600" cy="1543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7" name="Google Shape;87;g3356660fc43_0_353:notes"/>
          <p:cNvSpPr txBox="1"/>
          <p:nvPr>
            <p:ph idx="1" type="body"/>
          </p:nvPr>
        </p:nvSpPr>
        <p:spPr>
          <a:xfrm>
            <a:off x="457200" y="2200275"/>
            <a:ext cx="3657600" cy="18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27925" lIns="55875" spcFirstLastPara="1" rIns="55875" wrap="square" tIns="279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/>
          </a:p>
        </p:txBody>
      </p:sp>
      <p:sp>
        <p:nvSpPr>
          <p:cNvPr id="88" name="Google Shape;88;g3356660fc43_0_353:notes"/>
          <p:cNvSpPr txBox="1"/>
          <p:nvPr>
            <p:ph idx="12" type="sldNum"/>
          </p:nvPr>
        </p:nvSpPr>
        <p:spPr>
          <a:xfrm>
            <a:off x="2589742" y="4342607"/>
            <a:ext cx="1981200" cy="229500"/>
          </a:xfrm>
          <a:prstGeom prst="rect">
            <a:avLst/>
          </a:prstGeom>
          <a:noFill/>
          <a:ln>
            <a:noFill/>
          </a:ln>
        </p:spPr>
        <p:txBody>
          <a:bodyPr anchorCtr="0" anchor="b" bIns="27925" lIns="55875" spcFirstLastPara="1" rIns="55875" wrap="square" tIns="279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900"/>
              <a:t>‹#›</a:t>
            </a:fld>
            <a:endParaRPr sz="9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3358378eaa6_0_0:notes"/>
          <p:cNvSpPr/>
          <p:nvPr>
            <p:ph idx="2" type="sldImg"/>
          </p:nvPr>
        </p:nvSpPr>
        <p:spPr>
          <a:xfrm>
            <a:off x="457200" y="571500"/>
            <a:ext cx="3657600" cy="1543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3" name="Google Shape;113;g3358378eaa6_0_0:notes"/>
          <p:cNvSpPr txBox="1"/>
          <p:nvPr>
            <p:ph idx="1" type="body"/>
          </p:nvPr>
        </p:nvSpPr>
        <p:spPr>
          <a:xfrm>
            <a:off x="457200" y="2200275"/>
            <a:ext cx="3657600" cy="18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27925" lIns="55875" spcFirstLastPara="1" rIns="55875" wrap="square" tIns="279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/>
              <a:t>Let’s get XKCD out of the way.</a:t>
            </a:r>
            <a:endParaRPr sz="900"/>
          </a:p>
        </p:txBody>
      </p:sp>
      <p:sp>
        <p:nvSpPr>
          <p:cNvPr id="114" name="Google Shape;114;g3358378eaa6_0_0:notes"/>
          <p:cNvSpPr txBox="1"/>
          <p:nvPr>
            <p:ph idx="12" type="sldNum"/>
          </p:nvPr>
        </p:nvSpPr>
        <p:spPr>
          <a:xfrm>
            <a:off x="2589742" y="4342607"/>
            <a:ext cx="1981200" cy="229500"/>
          </a:xfrm>
          <a:prstGeom prst="rect">
            <a:avLst/>
          </a:prstGeom>
          <a:noFill/>
          <a:ln>
            <a:noFill/>
          </a:ln>
        </p:spPr>
        <p:txBody>
          <a:bodyPr anchorCtr="0" anchor="b" bIns="27925" lIns="55875" spcFirstLastPara="1" rIns="55875" wrap="square" tIns="279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900"/>
              <a:t>‹#›</a:t>
            </a:fld>
            <a:endParaRPr sz="9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33f860fb32e_0_200:notes"/>
          <p:cNvSpPr/>
          <p:nvPr>
            <p:ph idx="2" type="sldImg"/>
          </p:nvPr>
        </p:nvSpPr>
        <p:spPr>
          <a:xfrm>
            <a:off x="457200" y="571500"/>
            <a:ext cx="3657600" cy="1543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5" name="Google Shape;125;g33f860fb32e_0_200:notes"/>
          <p:cNvSpPr txBox="1"/>
          <p:nvPr>
            <p:ph idx="1" type="body"/>
          </p:nvPr>
        </p:nvSpPr>
        <p:spPr>
          <a:xfrm>
            <a:off x="457200" y="2200275"/>
            <a:ext cx="3657600" cy="18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27925" lIns="55875" spcFirstLastPara="1" rIns="55875" wrap="square" tIns="279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/>
          </a:p>
        </p:txBody>
      </p:sp>
      <p:sp>
        <p:nvSpPr>
          <p:cNvPr id="126" name="Google Shape;126;g33f860fb32e_0_200:notes"/>
          <p:cNvSpPr txBox="1"/>
          <p:nvPr>
            <p:ph idx="12" type="sldNum"/>
          </p:nvPr>
        </p:nvSpPr>
        <p:spPr>
          <a:xfrm>
            <a:off x="2589742" y="4342607"/>
            <a:ext cx="1981200" cy="229500"/>
          </a:xfrm>
          <a:prstGeom prst="rect">
            <a:avLst/>
          </a:prstGeom>
          <a:noFill/>
          <a:ln>
            <a:noFill/>
          </a:ln>
        </p:spPr>
        <p:txBody>
          <a:bodyPr anchorCtr="0" anchor="b" bIns="27925" lIns="55875" spcFirstLastPara="1" rIns="55875" wrap="square" tIns="279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900"/>
              <a:t>‹#›</a:t>
            </a:fld>
            <a:endParaRPr sz="9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35e2c4383c3_0_15:notes"/>
          <p:cNvSpPr/>
          <p:nvPr>
            <p:ph idx="2" type="sldImg"/>
          </p:nvPr>
        </p:nvSpPr>
        <p:spPr>
          <a:xfrm>
            <a:off x="457200" y="571500"/>
            <a:ext cx="3657600" cy="1543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8" name="Google Shape;138;g35e2c4383c3_0_15:notes"/>
          <p:cNvSpPr txBox="1"/>
          <p:nvPr>
            <p:ph idx="1" type="body"/>
          </p:nvPr>
        </p:nvSpPr>
        <p:spPr>
          <a:xfrm>
            <a:off x="457200" y="2200275"/>
            <a:ext cx="3657600" cy="18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27925" lIns="55875" spcFirstLastPara="1" rIns="55875" wrap="square" tIns="279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/>
          </a:p>
        </p:txBody>
      </p:sp>
      <p:sp>
        <p:nvSpPr>
          <p:cNvPr id="139" name="Google Shape;139;g35e2c4383c3_0_15:notes"/>
          <p:cNvSpPr txBox="1"/>
          <p:nvPr>
            <p:ph idx="12" type="sldNum"/>
          </p:nvPr>
        </p:nvSpPr>
        <p:spPr>
          <a:xfrm>
            <a:off x="2589742" y="4342607"/>
            <a:ext cx="1981200" cy="229500"/>
          </a:xfrm>
          <a:prstGeom prst="rect">
            <a:avLst/>
          </a:prstGeom>
          <a:noFill/>
          <a:ln>
            <a:noFill/>
          </a:ln>
        </p:spPr>
        <p:txBody>
          <a:bodyPr anchorCtr="0" anchor="b" bIns="27925" lIns="55875" spcFirstLastPara="1" rIns="55875" wrap="square" tIns="279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900"/>
              <a:t>‹#›</a:t>
            </a:fld>
            <a:endParaRPr sz="9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33f860fb32e_0_182:notes"/>
          <p:cNvSpPr/>
          <p:nvPr>
            <p:ph idx="2" type="sldImg"/>
          </p:nvPr>
        </p:nvSpPr>
        <p:spPr>
          <a:xfrm>
            <a:off x="457200" y="571500"/>
            <a:ext cx="3657600" cy="1543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2" name="Google Shape;152;g33f860fb32e_0_182:notes"/>
          <p:cNvSpPr txBox="1"/>
          <p:nvPr>
            <p:ph idx="1" type="body"/>
          </p:nvPr>
        </p:nvSpPr>
        <p:spPr>
          <a:xfrm>
            <a:off x="457200" y="2200275"/>
            <a:ext cx="3657600" cy="18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27925" lIns="55875" spcFirstLastPara="1" rIns="55875" wrap="square" tIns="279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/>
          </a:p>
        </p:txBody>
      </p:sp>
      <p:sp>
        <p:nvSpPr>
          <p:cNvPr id="153" name="Google Shape;153;g33f860fb32e_0_182:notes"/>
          <p:cNvSpPr txBox="1"/>
          <p:nvPr>
            <p:ph idx="12" type="sldNum"/>
          </p:nvPr>
        </p:nvSpPr>
        <p:spPr>
          <a:xfrm>
            <a:off x="2589742" y="4342607"/>
            <a:ext cx="1981200" cy="229500"/>
          </a:xfrm>
          <a:prstGeom prst="rect">
            <a:avLst/>
          </a:prstGeom>
          <a:noFill/>
          <a:ln>
            <a:noFill/>
          </a:ln>
        </p:spPr>
        <p:txBody>
          <a:bodyPr anchorCtr="0" anchor="b" bIns="27925" lIns="55875" spcFirstLastPara="1" rIns="55875" wrap="square" tIns="279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900"/>
              <a:t>‹#›</a:t>
            </a:fld>
            <a:endParaRPr sz="9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35e2c4383c3_0_27:notes"/>
          <p:cNvSpPr/>
          <p:nvPr>
            <p:ph idx="2" type="sldImg"/>
          </p:nvPr>
        </p:nvSpPr>
        <p:spPr>
          <a:xfrm>
            <a:off x="457200" y="571500"/>
            <a:ext cx="3657600" cy="1543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8" name="Google Shape;168;g35e2c4383c3_0_27:notes"/>
          <p:cNvSpPr txBox="1"/>
          <p:nvPr>
            <p:ph idx="1" type="body"/>
          </p:nvPr>
        </p:nvSpPr>
        <p:spPr>
          <a:xfrm>
            <a:off x="457200" y="2200275"/>
            <a:ext cx="3657600" cy="18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27925" lIns="55875" spcFirstLastPara="1" rIns="55875" wrap="square" tIns="279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/>
          </a:p>
        </p:txBody>
      </p:sp>
      <p:sp>
        <p:nvSpPr>
          <p:cNvPr id="169" name="Google Shape;169;g35e2c4383c3_0_27:notes"/>
          <p:cNvSpPr txBox="1"/>
          <p:nvPr>
            <p:ph idx="12" type="sldNum"/>
          </p:nvPr>
        </p:nvSpPr>
        <p:spPr>
          <a:xfrm>
            <a:off x="2589742" y="4342607"/>
            <a:ext cx="1981200" cy="229500"/>
          </a:xfrm>
          <a:prstGeom prst="rect">
            <a:avLst/>
          </a:prstGeom>
          <a:noFill/>
          <a:ln>
            <a:noFill/>
          </a:ln>
        </p:spPr>
        <p:txBody>
          <a:bodyPr anchorCtr="0" anchor="b" bIns="27925" lIns="55875" spcFirstLastPara="1" rIns="55875" wrap="square" tIns="279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900"/>
              <a:t>‹#›</a:t>
            </a:fld>
            <a:endParaRPr sz="9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35e2c4383c3_0_156:notes"/>
          <p:cNvSpPr/>
          <p:nvPr>
            <p:ph idx="2" type="sldImg"/>
          </p:nvPr>
        </p:nvSpPr>
        <p:spPr>
          <a:xfrm>
            <a:off x="457200" y="571500"/>
            <a:ext cx="3657600" cy="1543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4" name="Google Shape;184;g35e2c4383c3_0_156:notes"/>
          <p:cNvSpPr txBox="1"/>
          <p:nvPr>
            <p:ph idx="1" type="body"/>
          </p:nvPr>
        </p:nvSpPr>
        <p:spPr>
          <a:xfrm>
            <a:off x="457200" y="2200275"/>
            <a:ext cx="3657600" cy="18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27925" lIns="55875" spcFirstLastPara="1" rIns="55875" wrap="square" tIns="279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/>
          </a:p>
        </p:txBody>
      </p:sp>
      <p:sp>
        <p:nvSpPr>
          <p:cNvPr id="185" name="Google Shape;185;g35e2c4383c3_0_156:notes"/>
          <p:cNvSpPr txBox="1"/>
          <p:nvPr>
            <p:ph idx="12" type="sldNum"/>
          </p:nvPr>
        </p:nvSpPr>
        <p:spPr>
          <a:xfrm>
            <a:off x="2589742" y="4342607"/>
            <a:ext cx="1981200" cy="229500"/>
          </a:xfrm>
          <a:prstGeom prst="rect">
            <a:avLst/>
          </a:prstGeom>
          <a:noFill/>
          <a:ln>
            <a:noFill/>
          </a:ln>
        </p:spPr>
        <p:txBody>
          <a:bodyPr anchorCtr="0" anchor="b" bIns="27925" lIns="55875" spcFirstLastPara="1" rIns="55875" wrap="square" tIns="279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900"/>
              <a:t>‹#›</a:t>
            </a:fld>
            <a:endParaRPr sz="900"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FAULT">
  <p:cSld name="DEFAULT"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5" Type="http://schemas.openxmlformats.org/officeDocument/2006/relationships/image" Target="../media/image9.png"/><Relationship Id="rId6" Type="http://schemas.openxmlformats.org/officeDocument/2006/relationships/image" Target="../media/image17.png"/><Relationship Id="rId7" Type="http://schemas.openxmlformats.org/officeDocument/2006/relationships/image" Target="../media/image16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png"/><Relationship Id="rId4" Type="http://schemas.openxmlformats.org/officeDocument/2006/relationships/image" Target="../media/image12.png"/><Relationship Id="rId9" Type="http://schemas.openxmlformats.org/officeDocument/2006/relationships/image" Target="../media/image39.png"/><Relationship Id="rId5" Type="http://schemas.openxmlformats.org/officeDocument/2006/relationships/image" Target="../media/image6.png"/><Relationship Id="rId6" Type="http://schemas.openxmlformats.org/officeDocument/2006/relationships/image" Target="../media/image18.png"/><Relationship Id="rId7" Type="http://schemas.openxmlformats.org/officeDocument/2006/relationships/image" Target="../media/image14.png"/><Relationship Id="rId8" Type="http://schemas.openxmlformats.org/officeDocument/2006/relationships/hyperlink" Target="http://fundingjson.org" TargetMode="Externa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png"/><Relationship Id="rId4" Type="http://schemas.openxmlformats.org/officeDocument/2006/relationships/image" Target="../media/image12.png"/><Relationship Id="rId5" Type="http://schemas.openxmlformats.org/officeDocument/2006/relationships/image" Target="../media/image6.png"/><Relationship Id="rId6" Type="http://schemas.openxmlformats.org/officeDocument/2006/relationships/image" Target="../media/image18.png"/><Relationship Id="rId7" Type="http://schemas.openxmlformats.org/officeDocument/2006/relationships/image" Target="../media/image14.png"/><Relationship Id="rId8" Type="http://schemas.openxmlformats.org/officeDocument/2006/relationships/image" Target="../media/image3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.png"/><Relationship Id="rId4" Type="http://schemas.openxmlformats.org/officeDocument/2006/relationships/image" Target="../media/image12.png"/><Relationship Id="rId5" Type="http://schemas.openxmlformats.org/officeDocument/2006/relationships/image" Target="../media/image6.png"/><Relationship Id="rId6" Type="http://schemas.openxmlformats.org/officeDocument/2006/relationships/image" Target="../media/image18.png"/><Relationship Id="rId7" Type="http://schemas.openxmlformats.org/officeDocument/2006/relationships/image" Target="../media/image14.png"/><Relationship Id="rId8" Type="http://schemas.openxmlformats.org/officeDocument/2006/relationships/image" Target="../media/image3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.png"/><Relationship Id="rId4" Type="http://schemas.openxmlformats.org/officeDocument/2006/relationships/image" Target="../media/image12.png"/><Relationship Id="rId5" Type="http://schemas.openxmlformats.org/officeDocument/2006/relationships/image" Target="../media/image6.png"/><Relationship Id="rId6" Type="http://schemas.openxmlformats.org/officeDocument/2006/relationships/image" Target="../media/image18.png"/><Relationship Id="rId7" Type="http://schemas.openxmlformats.org/officeDocument/2006/relationships/image" Target="../media/image14.png"/><Relationship Id="rId8" Type="http://schemas.openxmlformats.org/officeDocument/2006/relationships/image" Target="../media/image4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.png"/><Relationship Id="rId4" Type="http://schemas.openxmlformats.org/officeDocument/2006/relationships/image" Target="../media/image12.png"/><Relationship Id="rId5" Type="http://schemas.openxmlformats.org/officeDocument/2006/relationships/image" Target="../media/image6.png"/><Relationship Id="rId6" Type="http://schemas.openxmlformats.org/officeDocument/2006/relationships/image" Target="../media/image18.png"/><Relationship Id="rId7" Type="http://schemas.openxmlformats.org/officeDocument/2006/relationships/image" Target="../media/image14.png"/><Relationship Id="rId8" Type="http://schemas.openxmlformats.org/officeDocument/2006/relationships/image" Target="../media/image35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4.png"/><Relationship Id="rId4" Type="http://schemas.openxmlformats.org/officeDocument/2006/relationships/image" Target="../media/image12.png"/><Relationship Id="rId5" Type="http://schemas.openxmlformats.org/officeDocument/2006/relationships/image" Target="../media/image6.png"/><Relationship Id="rId6" Type="http://schemas.openxmlformats.org/officeDocument/2006/relationships/image" Target="../media/image18.png"/><Relationship Id="rId7" Type="http://schemas.openxmlformats.org/officeDocument/2006/relationships/image" Target="../media/image14.png"/><Relationship Id="rId8" Type="http://schemas.openxmlformats.org/officeDocument/2006/relationships/image" Target="../media/image37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4.png"/><Relationship Id="rId4" Type="http://schemas.openxmlformats.org/officeDocument/2006/relationships/image" Target="../media/image12.png"/><Relationship Id="rId5" Type="http://schemas.openxmlformats.org/officeDocument/2006/relationships/image" Target="../media/image6.png"/><Relationship Id="rId6" Type="http://schemas.openxmlformats.org/officeDocument/2006/relationships/image" Target="../media/image18.png"/><Relationship Id="rId7" Type="http://schemas.openxmlformats.org/officeDocument/2006/relationships/image" Target="../media/image14.png"/><Relationship Id="rId8" Type="http://schemas.openxmlformats.org/officeDocument/2006/relationships/image" Target="../media/image41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4.png"/><Relationship Id="rId4" Type="http://schemas.openxmlformats.org/officeDocument/2006/relationships/image" Target="../media/image12.png"/><Relationship Id="rId5" Type="http://schemas.openxmlformats.org/officeDocument/2006/relationships/image" Target="../media/image6.png"/><Relationship Id="rId6" Type="http://schemas.openxmlformats.org/officeDocument/2006/relationships/image" Target="../media/image18.png"/><Relationship Id="rId7" Type="http://schemas.openxmlformats.org/officeDocument/2006/relationships/image" Target="../media/image14.png"/></Relationships>
</file>

<file path=ppt/slides/_rels/slide18.xml.rels><?xml version="1.0" encoding="UTF-8" standalone="yes"?><Relationships xmlns="http://schemas.openxmlformats.org/package/2006/relationships"><Relationship Id="rId11" Type="http://schemas.openxmlformats.org/officeDocument/2006/relationships/image" Target="../media/image36.png"/><Relationship Id="rId10" Type="http://schemas.openxmlformats.org/officeDocument/2006/relationships/image" Target="../media/image38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.png"/><Relationship Id="rId4" Type="http://schemas.openxmlformats.org/officeDocument/2006/relationships/image" Target="../media/image9.png"/><Relationship Id="rId9" Type="http://schemas.openxmlformats.org/officeDocument/2006/relationships/hyperlink" Target="https://ansharora.in" TargetMode="External"/><Relationship Id="rId5" Type="http://schemas.openxmlformats.org/officeDocument/2006/relationships/hyperlink" Target="http://t.me/fossunited" TargetMode="External"/><Relationship Id="rId6" Type="http://schemas.openxmlformats.org/officeDocument/2006/relationships/hyperlink" Target="https://twitter.com/FOSSUnited" TargetMode="External"/><Relationship Id="rId7" Type="http://schemas.openxmlformats.org/officeDocument/2006/relationships/hyperlink" Target="https://forum.fossunited.org/" TargetMode="External"/><Relationship Id="rId8" Type="http://schemas.openxmlformats.org/officeDocument/2006/relationships/hyperlink" Target="https://fossunited.org/newsletter" TargetMode="Externa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4.png"/><Relationship Id="rId4" Type="http://schemas.openxmlformats.org/officeDocument/2006/relationships/image" Target="../media/image12.png"/><Relationship Id="rId5" Type="http://schemas.openxmlformats.org/officeDocument/2006/relationships/image" Target="../media/image6.png"/><Relationship Id="rId6" Type="http://schemas.openxmlformats.org/officeDocument/2006/relationships/image" Target="../media/image18.png"/><Relationship Id="rId7" Type="http://schemas.openxmlformats.org/officeDocument/2006/relationships/image" Target="../media/image14.png"/><Relationship Id="rId8" Type="http://schemas.openxmlformats.org/officeDocument/2006/relationships/image" Target="../media/image40.png"/></Relationships>
</file>

<file path=ppt/slides/_rels/slide2.xml.rels><?xml version="1.0" encoding="UTF-8" standalone="yes"?><Relationships xmlns="http://schemas.openxmlformats.org/package/2006/relationships"><Relationship Id="rId11" Type="http://schemas.openxmlformats.org/officeDocument/2006/relationships/image" Target="../media/image21.jpg"/><Relationship Id="rId10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Relationship Id="rId4" Type="http://schemas.openxmlformats.org/officeDocument/2006/relationships/image" Target="../media/image10.png"/><Relationship Id="rId9" Type="http://schemas.openxmlformats.org/officeDocument/2006/relationships/image" Target="../media/image18.png"/><Relationship Id="rId5" Type="http://schemas.openxmlformats.org/officeDocument/2006/relationships/image" Target="../media/image11.png"/><Relationship Id="rId6" Type="http://schemas.openxmlformats.org/officeDocument/2006/relationships/image" Target="../media/image7.png"/><Relationship Id="rId7" Type="http://schemas.openxmlformats.org/officeDocument/2006/relationships/image" Target="../media/image1.png"/><Relationship Id="rId8" Type="http://schemas.openxmlformats.org/officeDocument/2006/relationships/image" Target="../media/image1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Relationship Id="rId4" Type="http://schemas.openxmlformats.org/officeDocument/2006/relationships/image" Target="../media/image12.png"/><Relationship Id="rId5" Type="http://schemas.openxmlformats.org/officeDocument/2006/relationships/image" Target="../media/image6.png"/><Relationship Id="rId6" Type="http://schemas.openxmlformats.org/officeDocument/2006/relationships/image" Target="../media/image18.png"/><Relationship Id="rId7" Type="http://schemas.openxmlformats.org/officeDocument/2006/relationships/image" Target="../media/image14.png"/><Relationship Id="rId8" Type="http://schemas.openxmlformats.org/officeDocument/2006/relationships/image" Target="../media/image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Relationship Id="rId4" Type="http://schemas.openxmlformats.org/officeDocument/2006/relationships/image" Target="../media/image12.png"/><Relationship Id="rId5" Type="http://schemas.openxmlformats.org/officeDocument/2006/relationships/image" Target="../media/image6.png"/><Relationship Id="rId6" Type="http://schemas.openxmlformats.org/officeDocument/2006/relationships/image" Target="../media/image18.png"/><Relationship Id="rId7" Type="http://schemas.openxmlformats.org/officeDocument/2006/relationships/image" Target="../media/image14.png"/><Relationship Id="rId8" Type="http://schemas.openxmlformats.org/officeDocument/2006/relationships/image" Target="../media/image1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Relationship Id="rId4" Type="http://schemas.openxmlformats.org/officeDocument/2006/relationships/image" Target="../media/image12.png"/><Relationship Id="rId5" Type="http://schemas.openxmlformats.org/officeDocument/2006/relationships/image" Target="../media/image6.png"/><Relationship Id="rId6" Type="http://schemas.openxmlformats.org/officeDocument/2006/relationships/image" Target="../media/image18.png"/><Relationship Id="rId7" Type="http://schemas.openxmlformats.org/officeDocument/2006/relationships/image" Target="../media/image14.png"/><Relationship Id="rId8" Type="http://schemas.openxmlformats.org/officeDocument/2006/relationships/image" Target="../media/image3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Relationship Id="rId4" Type="http://schemas.openxmlformats.org/officeDocument/2006/relationships/image" Target="../media/image12.png"/><Relationship Id="rId5" Type="http://schemas.openxmlformats.org/officeDocument/2006/relationships/image" Target="../media/image6.png"/><Relationship Id="rId6" Type="http://schemas.openxmlformats.org/officeDocument/2006/relationships/image" Target="../media/image18.png"/><Relationship Id="rId7" Type="http://schemas.openxmlformats.org/officeDocument/2006/relationships/image" Target="../media/image14.png"/><Relationship Id="rId8" Type="http://schemas.openxmlformats.org/officeDocument/2006/relationships/image" Target="../media/image25.png"/></Relationships>
</file>

<file path=ppt/slides/_rels/slide7.xml.rels><?xml version="1.0" encoding="UTF-8" standalone="yes"?><Relationships xmlns="http://schemas.openxmlformats.org/package/2006/relationships"><Relationship Id="rId11" Type="http://schemas.openxmlformats.org/officeDocument/2006/relationships/image" Target="../media/image20.png"/><Relationship Id="rId10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Relationship Id="rId4" Type="http://schemas.openxmlformats.org/officeDocument/2006/relationships/image" Target="../media/image12.png"/><Relationship Id="rId9" Type="http://schemas.openxmlformats.org/officeDocument/2006/relationships/image" Target="../media/image28.png"/><Relationship Id="rId5" Type="http://schemas.openxmlformats.org/officeDocument/2006/relationships/image" Target="../media/image6.png"/><Relationship Id="rId6" Type="http://schemas.openxmlformats.org/officeDocument/2006/relationships/image" Target="../media/image18.png"/><Relationship Id="rId7" Type="http://schemas.openxmlformats.org/officeDocument/2006/relationships/image" Target="../media/image14.png"/><Relationship Id="rId8" Type="http://schemas.openxmlformats.org/officeDocument/2006/relationships/image" Target="../media/image27.png"/></Relationships>
</file>

<file path=ppt/slides/_rels/slide8.xml.rels><?xml version="1.0" encoding="UTF-8" standalone="yes"?><Relationships xmlns="http://schemas.openxmlformats.org/package/2006/relationships"><Relationship Id="rId11" Type="http://schemas.openxmlformats.org/officeDocument/2006/relationships/image" Target="../media/image23.png"/><Relationship Id="rId10" Type="http://schemas.openxmlformats.org/officeDocument/2006/relationships/image" Target="../media/image26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Relationship Id="rId4" Type="http://schemas.openxmlformats.org/officeDocument/2006/relationships/image" Target="../media/image12.png"/><Relationship Id="rId9" Type="http://schemas.openxmlformats.org/officeDocument/2006/relationships/image" Target="../media/image32.png"/><Relationship Id="rId5" Type="http://schemas.openxmlformats.org/officeDocument/2006/relationships/image" Target="../media/image6.png"/><Relationship Id="rId6" Type="http://schemas.openxmlformats.org/officeDocument/2006/relationships/image" Target="../media/image18.png"/><Relationship Id="rId7" Type="http://schemas.openxmlformats.org/officeDocument/2006/relationships/image" Target="../media/image14.png"/><Relationship Id="rId8" Type="http://schemas.openxmlformats.org/officeDocument/2006/relationships/image" Target="../media/image3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Relationship Id="rId4" Type="http://schemas.openxmlformats.org/officeDocument/2006/relationships/image" Target="../media/image12.png"/><Relationship Id="rId5" Type="http://schemas.openxmlformats.org/officeDocument/2006/relationships/image" Target="../media/image6.png"/><Relationship Id="rId6" Type="http://schemas.openxmlformats.org/officeDocument/2006/relationships/image" Target="../media/image18.png"/><Relationship Id="rId7" Type="http://schemas.openxmlformats.org/officeDocument/2006/relationships/image" Target="../media/image14.png"/><Relationship Id="rId8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AFAFA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56" name="Google Shape;56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48125" y="609600"/>
            <a:ext cx="1043990" cy="8096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57" name="Google Shape;57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2452688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58" name="Google Shape;58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681787" y="0"/>
            <a:ext cx="2462213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59" name="Google Shape;59;p1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076450" y="1900238"/>
            <a:ext cx="5119688" cy="174783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60" name="Google Shape;60;p1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976688" y="4862513"/>
            <a:ext cx="1190625" cy="280988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/>
          <p:cNvSpPr/>
          <p:nvPr/>
        </p:nvSpPr>
        <p:spPr>
          <a:xfrm>
            <a:off x="2500313" y="2343150"/>
            <a:ext cx="4210200" cy="366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227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2400"/>
              <a:buFont typeface="Inter SemiBold"/>
              <a:buNone/>
            </a:pPr>
            <a:r>
              <a:t/>
            </a:r>
            <a:endParaRPr b="0" i="0" sz="2400" u="none" cap="none" strike="noStrike">
              <a:solidFill>
                <a:srgbClr val="6AA84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" name="Google Shape;62;p14"/>
          <p:cNvSpPr/>
          <p:nvPr/>
        </p:nvSpPr>
        <p:spPr>
          <a:xfrm>
            <a:off x="2500313" y="3163388"/>
            <a:ext cx="4210200" cy="209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3888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400"/>
              <a:buFont typeface="Inter Medium"/>
              <a:buNone/>
            </a:pPr>
            <a:r>
              <a:rPr lang="en-GB" sz="1200">
                <a:solidFill>
                  <a:srgbClr val="1A1A1A"/>
                </a:solidFill>
                <a:latin typeface="Inter Medium"/>
                <a:ea typeface="Inter Medium"/>
                <a:cs typeface="Inter Medium"/>
                <a:sym typeface="Inter Medium"/>
              </a:rPr>
              <a:t>Lessons from trying to solve XKCD 2347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14"/>
          <p:cNvSpPr/>
          <p:nvPr/>
        </p:nvSpPr>
        <p:spPr>
          <a:xfrm>
            <a:off x="3843338" y="4119563"/>
            <a:ext cx="1457400" cy="209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3888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400"/>
              <a:buFont typeface="Inter SemiBold"/>
              <a:buNone/>
            </a:pPr>
            <a:r>
              <a:rPr lang="en-GB">
                <a:solidFill>
                  <a:srgbClr val="1A1A1A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Ansh Arora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" name="Google Shape;64;p14"/>
          <p:cNvSpPr/>
          <p:nvPr/>
        </p:nvSpPr>
        <p:spPr>
          <a:xfrm>
            <a:off x="3478600" y="4393250"/>
            <a:ext cx="2315400" cy="1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3190"/>
              </a:lnSpc>
              <a:spcBef>
                <a:spcPts val="0"/>
              </a:spcBef>
              <a:spcAft>
                <a:spcPts val="0"/>
              </a:spcAft>
              <a:buClr>
                <a:srgbClr val="7E7E7E"/>
              </a:buClr>
              <a:buSzPts val="1100"/>
              <a:buFont typeface="Inter Medium"/>
              <a:buNone/>
            </a:pPr>
            <a:r>
              <a:rPr lang="en-GB" sz="1100">
                <a:solidFill>
                  <a:srgbClr val="7E7E7E"/>
                </a:solidFill>
                <a:latin typeface="Inter Medium"/>
                <a:ea typeface="Inter Medium"/>
                <a:cs typeface="Inter Medium"/>
                <a:sym typeface="Inter Medium"/>
              </a:rPr>
              <a:t>Program Manager, FOSS United</a:t>
            </a:r>
            <a:endParaRPr sz="1100">
              <a:solidFill>
                <a:srgbClr val="7E7E7E"/>
              </a:solidFill>
              <a:latin typeface="Inter Medium"/>
              <a:ea typeface="Inter Medium"/>
              <a:cs typeface="Inter Medium"/>
              <a:sym typeface="Inter Medium"/>
            </a:endParaRPr>
          </a:p>
          <a:p>
            <a:pPr indent="0" lvl="0" marL="0" marR="0" rtl="0" algn="ctr">
              <a:lnSpc>
                <a:spcPct val="103190"/>
              </a:lnSpc>
              <a:spcBef>
                <a:spcPts val="0"/>
              </a:spcBef>
              <a:spcAft>
                <a:spcPts val="0"/>
              </a:spcAft>
              <a:buClr>
                <a:srgbClr val="7E7E7E"/>
              </a:buClr>
              <a:buSzPts val="1100"/>
              <a:buFont typeface="Inter Medium"/>
              <a:buNone/>
            </a:pPr>
            <a:r>
              <a:rPr lang="en-GB" sz="1100">
                <a:solidFill>
                  <a:srgbClr val="7E7E7E"/>
                </a:solidFill>
                <a:latin typeface="Inter Medium"/>
                <a:ea typeface="Inter Medium"/>
                <a:cs typeface="Inter Medium"/>
                <a:sym typeface="Inter Medium"/>
              </a:rPr>
              <a:t>Team, FLOSS/fund</a:t>
            </a:r>
            <a:endParaRPr sz="1100">
              <a:solidFill>
                <a:srgbClr val="7E7E7E"/>
              </a:solidFill>
              <a:latin typeface="Inter Medium"/>
              <a:ea typeface="Inter Medium"/>
              <a:cs typeface="Inter Medium"/>
              <a:sym typeface="Inter Medium"/>
            </a:endParaRPr>
          </a:p>
        </p:txBody>
      </p:sp>
      <p:sp>
        <p:nvSpPr>
          <p:cNvPr id="65" name="Google Shape;65;p14"/>
          <p:cNvSpPr/>
          <p:nvPr/>
        </p:nvSpPr>
        <p:spPr>
          <a:xfrm>
            <a:off x="4160476" y="4933950"/>
            <a:ext cx="828300" cy="13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2722"/>
              </a:lnSpc>
              <a:spcBef>
                <a:spcPts val="0"/>
              </a:spcBef>
              <a:spcAft>
                <a:spcPts val="0"/>
              </a:spcAft>
              <a:buClr>
                <a:srgbClr val="D6D6D6"/>
              </a:buClr>
              <a:buSzPts val="900"/>
              <a:buFont typeface="Inter Medium"/>
              <a:buNone/>
            </a:pPr>
            <a:r>
              <a:rPr lang="en-GB" sz="900">
                <a:solidFill>
                  <a:srgbClr val="D6D6D6"/>
                </a:solidFill>
                <a:latin typeface="Inter Medium"/>
                <a:ea typeface="Inter Medium"/>
                <a:cs typeface="Inter Medium"/>
                <a:sym typeface="Inter Medium"/>
              </a:rPr>
              <a:t>21</a:t>
            </a:r>
            <a:r>
              <a:rPr b="0" i="0" lang="en-GB" sz="900" u="none" cap="none" strike="noStrike">
                <a:solidFill>
                  <a:srgbClr val="D6D6D6"/>
                </a:solidFill>
                <a:latin typeface="Inter Medium"/>
                <a:ea typeface="Inter Medium"/>
                <a:cs typeface="Inter Medium"/>
                <a:sym typeface="Inter Medium"/>
              </a:rPr>
              <a:t>/</a:t>
            </a:r>
            <a:r>
              <a:rPr lang="en-GB" sz="900">
                <a:solidFill>
                  <a:srgbClr val="D6D6D6"/>
                </a:solidFill>
                <a:latin typeface="Inter Medium"/>
                <a:ea typeface="Inter Medium"/>
                <a:cs typeface="Inter Medium"/>
                <a:sym typeface="Inter Medium"/>
              </a:rPr>
              <a:t>06</a:t>
            </a:r>
            <a:r>
              <a:rPr b="0" i="0" lang="en-GB" sz="900" u="none" cap="none" strike="noStrike">
                <a:solidFill>
                  <a:srgbClr val="D6D6D6"/>
                </a:solidFill>
                <a:latin typeface="Inter Medium"/>
                <a:ea typeface="Inter Medium"/>
                <a:cs typeface="Inter Medium"/>
                <a:sym typeface="Inter Medium"/>
              </a:rPr>
              <a:t>/</a:t>
            </a:r>
            <a:r>
              <a:rPr lang="en-GB" sz="900">
                <a:solidFill>
                  <a:srgbClr val="D6D6D6"/>
                </a:solidFill>
                <a:latin typeface="Inter Medium"/>
                <a:ea typeface="Inter Medium"/>
                <a:cs typeface="Inter Medium"/>
                <a:sym typeface="Inter Medium"/>
              </a:rPr>
              <a:t>2025</a:t>
            </a:r>
            <a:endParaRPr b="0" i="0" sz="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" name="Google Shape;66;p14"/>
          <p:cNvSpPr txBox="1"/>
          <p:nvPr/>
        </p:nvSpPr>
        <p:spPr>
          <a:xfrm>
            <a:off x="2568250" y="1994575"/>
            <a:ext cx="4136100" cy="8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0227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>
                <a:solidFill>
                  <a:srgbClr val="1A1A1A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Enabling</a:t>
            </a:r>
            <a:r>
              <a:rPr lang="en-GB" sz="2200">
                <a:solidFill>
                  <a:srgbClr val="1A1A1A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 Discoverability for </a:t>
            </a:r>
            <a:br>
              <a:rPr lang="en-GB" sz="2200">
                <a:solidFill>
                  <a:srgbClr val="1A1A1A"/>
                </a:solidFill>
                <a:latin typeface="Inter SemiBold"/>
                <a:ea typeface="Inter SemiBold"/>
                <a:cs typeface="Inter SemiBold"/>
                <a:sym typeface="Inter SemiBold"/>
              </a:rPr>
            </a:br>
            <a:r>
              <a:rPr lang="en-GB" sz="2200">
                <a:solidFill>
                  <a:srgbClr val="38761D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FOSS funding</a:t>
            </a:r>
            <a:endParaRPr sz="2200">
              <a:solidFill>
                <a:srgbClr val="38761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AFAFA"/>
        </a:solidFill>
      </p:bgPr>
    </p:bg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201" name="Google Shape;201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1963" y="4705350"/>
            <a:ext cx="271463" cy="2095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202" name="Google Shape;202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2781300" cy="166333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203" name="Google Shape;203;p2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986338" y="0"/>
            <a:ext cx="4157663" cy="20859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204" name="Google Shape;204;p2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62000" y="4705350"/>
            <a:ext cx="8381999" cy="2095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205" name="Google Shape;205;p2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0" y="4705350"/>
            <a:ext cx="433388" cy="209550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23"/>
          <p:cNvSpPr/>
          <p:nvPr/>
        </p:nvSpPr>
        <p:spPr>
          <a:xfrm>
            <a:off x="8120077" y="4752975"/>
            <a:ext cx="742200" cy="1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Inter Medium"/>
              <a:buNone/>
            </a:pPr>
            <a:r>
              <a:rPr b="0" i="0" lang="en-GB" sz="800" u="none" cap="none" strike="noStrike">
                <a:solidFill>
                  <a:srgbClr val="FFFFFF"/>
                </a:solidFill>
                <a:latin typeface="Inter Medium"/>
                <a:ea typeface="Inter Medium"/>
                <a:cs typeface="Inter Medium"/>
                <a:sym typeface="Inter Medium"/>
              </a:rPr>
              <a:t>fossunited.org</a:t>
            </a:r>
            <a:endParaRPr b="0" i="0" sz="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07" name="Google Shape;207;p23"/>
          <p:cNvCxnSpPr/>
          <p:nvPr/>
        </p:nvCxnSpPr>
        <p:spPr>
          <a:xfrm>
            <a:off x="-8400" y="4686306"/>
            <a:ext cx="9160800" cy="0"/>
          </a:xfrm>
          <a:prstGeom prst="straightConnector1">
            <a:avLst/>
          </a:prstGeom>
          <a:noFill/>
          <a:ln cap="flat" cmpd="sng" w="9525">
            <a:solidFill>
              <a:srgbClr val="D3D3E4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08" name="Google Shape;208;p23"/>
          <p:cNvSpPr txBox="1"/>
          <p:nvPr/>
        </p:nvSpPr>
        <p:spPr>
          <a:xfrm>
            <a:off x="2781300" y="156338"/>
            <a:ext cx="3522300" cy="177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u="sng">
                <a:solidFill>
                  <a:schemeClr val="hlink"/>
                </a:solidFill>
                <a:latin typeface="Outfit SemiBold"/>
                <a:ea typeface="Outfit SemiBold"/>
                <a:cs typeface="Outfit SemiBold"/>
                <a:sym typeface="Outfit SemiBold"/>
                <a:hlinkClick r:id="rId8"/>
              </a:rPr>
              <a:t>fundingjson.org</a:t>
            </a:r>
            <a:endParaRPr sz="3600">
              <a:solidFill>
                <a:srgbClr val="38761D"/>
              </a:solidFill>
              <a:latin typeface="Outfit SemiBold"/>
              <a:ea typeface="Outfit SemiBold"/>
              <a:cs typeface="Outfit SemiBold"/>
              <a:sym typeface="Outfit SemiBold"/>
            </a:endParaRPr>
          </a:p>
        </p:txBody>
      </p:sp>
      <p:pic>
        <p:nvPicPr>
          <p:cNvPr id="209" name="Google Shape;209;p2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284413" y="1929638"/>
            <a:ext cx="2516072" cy="24709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AFAFA"/>
        </a:solidFill>
      </p:bgPr>
    </p:bg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215" name="Google Shape;215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1963" y="4705350"/>
            <a:ext cx="271463" cy="2095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216" name="Google Shape;216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2781300" cy="166333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217" name="Google Shape;217;p2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986338" y="0"/>
            <a:ext cx="4157663" cy="20859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218" name="Google Shape;218;p2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62000" y="4705350"/>
            <a:ext cx="8381999" cy="2095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219" name="Google Shape;219;p2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0" y="4705350"/>
            <a:ext cx="433388" cy="209550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24"/>
          <p:cNvSpPr/>
          <p:nvPr/>
        </p:nvSpPr>
        <p:spPr>
          <a:xfrm>
            <a:off x="8120077" y="4752975"/>
            <a:ext cx="742200" cy="1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Inter Medium"/>
              <a:buNone/>
            </a:pPr>
            <a:r>
              <a:rPr b="0" i="0" lang="en-GB" sz="800" u="none" cap="none" strike="noStrike">
                <a:solidFill>
                  <a:srgbClr val="FFFFFF"/>
                </a:solidFill>
                <a:latin typeface="Inter Medium"/>
                <a:ea typeface="Inter Medium"/>
                <a:cs typeface="Inter Medium"/>
                <a:sym typeface="Inter Medium"/>
              </a:rPr>
              <a:t>fossunited.org</a:t>
            </a:r>
            <a:endParaRPr b="0" i="0" sz="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21" name="Google Shape;221;p24"/>
          <p:cNvCxnSpPr/>
          <p:nvPr/>
        </p:nvCxnSpPr>
        <p:spPr>
          <a:xfrm>
            <a:off x="-8400" y="4686306"/>
            <a:ext cx="9160800" cy="0"/>
          </a:xfrm>
          <a:prstGeom prst="straightConnector1">
            <a:avLst/>
          </a:prstGeom>
          <a:noFill/>
          <a:ln cap="flat" cmpd="sng" w="9525">
            <a:solidFill>
              <a:srgbClr val="D3D3E4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22" name="Google Shape;222;p24"/>
          <p:cNvSpPr txBox="1"/>
          <p:nvPr/>
        </p:nvSpPr>
        <p:spPr>
          <a:xfrm>
            <a:off x="2781300" y="156338"/>
            <a:ext cx="3522300" cy="177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>
                <a:solidFill>
                  <a:srgbClr val="38761D"/>
                </a:solidFill>
                <a:latin typeface="Outfit SemiBold"/>
                <a:ea typeface="Outfit SemiBold"/>
                <a:cs typeface="Outfit SemiBold"/>
                <a:sym typeface="Outfit SemiBold"/>
              </a:rPr>
              <a:t>funding.json</a:t>
            </a:r>
            <a:endParaRPr sz="4000">
              <a:solidFill>
                <a:srgbClr val="38761D"/>
              </a:solidFill>
              <a:latin typeface="Outfit SemiBold"/>
              <a:ea typeface="Outfit SemiBold"/>
              <a:cs typeface="Outfit SemiBold"/>
              <a:sym typeface="Outfit SemiBold"/>
            </a:endParaRPr>
          </a:p>
        </p:txBody>
      </p:sp>
      <p:pic>
        <p:nvPicPr>
          <p:cNvPr id="223" name="Google Shape;223;p2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370750" y="1886950"/>
            <a:ext cx="4343400" cy="167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AFAFA"/>
        </a:solidFill>
      </p:bgPr>
    </p:bg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229" name="Google Shape;229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1963" y="4705350"/>
            <a:ext cx="271463" cy="2095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230" name="Google Shape;230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2781300" cy="166333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231" name="Google Shape;231;p2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986338" y="0"/>
            <a:ext cx="4157663" cy="20859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232" name="Google Shape;232;p2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62000" y="4705350"/>
            <a:ext cx="8381999" cy="2095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233" name="Google Shape;233;p2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0" y="4705350"/>
            <a:ext cx="433388" cy="209550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p25"/>
          <p:cNvSpPr/>
          <p:nvPr/>
        </p:nvSpPr>
        <p:spPr>
          <a:xfrm>
            <a:off x="8120077" y="4752975"/>
            <a:ext cx="742200" cy="1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Inter Medium"/>
              <a:buNone/>
            </a:pPr>
            <a:r>
              <a:rPr b="0" i="0" lang="en-GB" sz="800" u="none" cap="none" strike="noStrike">
                <a:solidFill>
                  <a:srgbClr val="FFFFFF"/>
                </a:solidFill>
                <a:latin typeface="Inter Medium"/>
                <a:ea typeface="Inter Medium"/>
                <a:cs typeface="Inter Medium"/>
                <a:sym typeface="Inter Medium"/>
              </a:rPr>
              <a:t>fossunited.org</a:t>
            </a:r>
            <a:endParaRPr b="0" i="0" sz="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35" name="Google Shape;235;p25"/>
          <p:cNvCxnSpPr/>
          <p:nvPr/>
        </p:nvCxnSpPr>
        <p:spPr>
          <a:xfrm>
            <a:off x="-8400" y="4686306"/>
            <a:ext cx="9160800" cy="0"/>
          </a:xfrm>
          <a:prstGeom prst="straightConnector1">
            <a:avLst/>
          </a:prstGeom>
          <a:noFill/>
          <a:ln cap="flat" cmpd="sng" w="9525">
            <a:solidFill>
              <a:srgbClr val="D3D3E4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36" name="Google Shape;236;p25"/>
          <p:cNvSpPr txBox="1"/>
          <p:nvPr/>
        </p:nvSpPr>
        <p:spPr>
          <a:xfrm>
            <a:off x="2781300" y="156338"/>
            <a:ext cx="3522300" cy="177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>
                <a:solidFill>
                  <a:srgbClr val="38761D"/>
                </a:solidFill>
                <a:latin typeface="Outfit SemiBold"/>
                <a:ea typeface="Outfit SemiBold"/>
                <a:cs typeface="Outfit SemiBold"/>
                <a:sym typeface="Outfit SemiBold"/>
              </a:rPr>
              <a:t>funding.json</a:t>
            </a:r>
            <a:endParaRPr sz="4000">
              <a:solidFill>
                <a:srgbClr val="38761D"/>
              </a:solidFill>
              <a:latin typeface="Outfit SemiBold"/>
              <a:ea typeface="Outfit SemiBold"/>
              <a:cs typeface="Outfit SemiBold"/>
              <a:sym typeface="Outfit SemiBold"/>
            </a:endParaRPr>
          </a:p>
        </p:txBody>
      </p:sp>
      <p:pic>
        <p:nvPicPr>
          <p:cNvPr id="237" name="Google Shape;237;p2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123650" y="1703250"/>
            <a:ext cx="4896694" cy="2314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AFAFA"/>
        </a:solidFill>
      </p:bgPr>
    </p:bg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243" name="Google Shape;243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1963" y="4705350"/>
            <a:ext cx="271463" cy="2095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244" name="Google Shape;244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2781300" cy="166333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245" name="Google Shape;245;p2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986338" y="0"/>
            <a:ext cx="4157663" cy="20859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246" name="Google Shape;246;p2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62000" y="4705350"/>
            <a:ext cx="8381999" cy="2095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247" name="Google Shape;247;p2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0" y="4705350"/>
            <a:ext cx="433388" cy="209550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26"/>
          <p:cNvSpPr/>
          <p:nvPr/>
        </p:nvSpPr>
        <p:spPr>
          <a:xfrm>
            <a:off x="8120077" y="4752975"/>
            <a:ext cx="742200" cy="1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Inter Medium"/>
              <a:buNone/>
            </a:pPr>
            <a:r>
              <a:rPr b="0" i="0" lang="en-GB" sz="800" u="none" cap="none" strike="noStrike">
                <a:solidFill>
                  <a:srgbClr val="FFFFFF"/>
                </a:solidFill>
                <a:latin typeface="Inter Medium"/>
                <a:ea typeface="Inter Medium"/>
                <a:cs typeface="Inter Medium"/>
                <a:sym typeface="Inter Medium"/>
              </a:rPr>
              <a:t>fossunited.org</a:t>
            </a:r>
            <a:endParaRPr b="0" i="0" sz="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49" name="Google Shape;249;p26"/>
          <p:cNvCxnSpPr/>
          <p:nvPr/>
        </p:nvCxnSpPr>
        <p:spPr>
          <a:xfrm>
            <a:off x="-8400" y="4686306"/>
            <a:ext cx="9160800" cy="0"/>
          </a:xfrm>
          <a:prstGeom prst="straightConnector1">
            <a:avLst/>
          </a:prstGeom>
          <a:noFill/>
          <a:ln cap="flat" cmpd="sng" w="9525">
            <a:solidFill>
              <a:srgbClr val="D3D3E4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50" name="Google Shape;250;p26"/>
          <p:cNvSpPr txBox="1"/>
          <p:nvPr/>
        </p:nvSpPr>
        <p:spPr>
          <a:xfrm>
            <a:off x="2781300" y="156338"/>
            <a:ext cx="3522300" cy="177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>
                <a:solidFill>
                  <a:srgbClr val="38761D"/>
                </a:solidFill>
                <a:latin typeface="Outfit SemiBold"/>
                <a:ea typeface="Outfit SemiBold"/>
                <a:cs typeface="Outfit SemiBold"/>
                <a:sym typeface="Outfit SemiBold"/>
              </a:rPr>
              <a:t>funding.json</a:t>
            </a:r>
            <a:endParaRPr sz="4000">
              <a:solidFill>
                <a:srgbClr val="38761D"/>
              </a:solidFill>
              <a:latin typeface="Outfit SemiBold"/>
              <a:ea typeface="Outfit SemiBold"/>
              <a:cs typeface="Outfit SemiBold"/>
              <a:sym typeface="Outfit SemiBold"/>
            </a:endParaRPr>
          </a:p>
        </p:txBody>
      </p:sp>
      <p:pic>
        <p:nvPicPr>
          <p:cNvPr id="251" name="Google Shape;251;p2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466350" y="1786538"/>
            <a:ext cx="4211295" cy="24709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AFAFA"/>
        </a:solidFill>
      </p:bgPr>
    </p:bg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257" name="Google Shape;257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1963" y="4705350"/>
            <a:ext cx="271463" cy="2095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258" name="Google Shape;258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2781300" cy="166333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259" name="Google Shape;259;p2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986338" y="0"/>
            <a:ext cx="4157663" cy="20859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260" name="Google Shape;260;p2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62000" y="4705350"/>
            <a:ext cx="8381999" cy="2095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261" name="Google Shape;261;p2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0" y="4705350"/>
            <a:ext cx="433388" cy="209550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p27"/>
          <p:cNvSpPr/>
          <p:nvPr/>
        </p:nvSpPr>
        <p:spPr>
          <a:xfrm>
            <a:off x="8120077" y="4752975"/>
            <a:ext cx="742200" cy="1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Inter Medium"/>
              <a:buNone/>
            </a:pPr>
            <a:r>
              <a:rPr b="0" i="0" lang="en-GB" sz="800" u="none" cap="none" strike="noStrike">
                <a:solidFill>
                  <a:srgbClr val="FFFFFF"/>
                </a:solidFill>
                <a:latin typeface="Inter Medium"/>
                <a:ea typeface="Inter Medium"/>
                <a:cs typeface="Inter Medium"/>
                <a:sym typeface="Inter Medium"/>
              </a:rPr>
              <a:t>fossunited.org</a:t>
            </a:r>
            <a:endParaRPr b="0" i="0" sz="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63" name="Google Shape;263;p27"/>
          <p:cNvCxnSpPr/>
          <p:nvPr/>
        </p:nvCxnSpPr>
        <p:spPr>
          <a:xfrm>
            <a:off x="-8400" y="4686306"/>
            <a:ext cx="9160800" cy="0"/>
          </a:xfrm>
          <a:prstGeom prst="straightConnector1">
            <a:avLst/>
          </a:prstGeom>
          <a:noFill/>
          <a:ln cap="flat" cmpd="sng" w="9525">
            <a:solidFill>
              <a:srgbClr val="D3D3E4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264" name="Google Shape;264;p2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911150" y="663850"/>
            <a:ext cx="6836051" cy="380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AFAFA"/>
        </a:solidFill>
      </p:bgPr>
    </p:bg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270" name="Google Shape;270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1963" y="4705350"/>
            <a:ext cx="271463" cy="2095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271" name="Google Shape;271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2781300" cy="166333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272" name="Google Shape;272;p2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986338" y="0"/>
            <a:ext cx="4157663" cy="20859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273" name="Google Shape;273;p2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62000" y="4705350"/>
            <a:ext cx="8381999" cy="2095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274" name="Google Shape;274;p2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0" y="4705350"/>
            <a:ext cx="433388" cy="209550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Google Shape;275;p28"/>
          <p:cNvSpPr/>
          <p:nvPr/>
        </p:nvSpPr>
        <p:spPr>
          <a:xfrm>
            <a:off x="8120077" y="4752975"/>
            <a:ext cx="742200" cy="1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Inter Medium"/>
              <a:buNone/>
            </a:pPr>
            <a:r>
              <a:rPr b="0" i="0" lang="en-GB" sz="800" u="none" cap="none" strike="noStrike">
                <a:solidFill>
                  <a:srgbClr val="FFFFFF"/>
                </a:solidFill>
                <a:latin typeface="Inter Medium"/>
                <a:ea typeface="Inter Medium"/>
                <a:cs typeface="Inter Medium"/>
                <a:sym typeface="Inter Medium"/>
              </a:rPr>
              <a:t>fossunited.org</a:t>
            </a:r>
            <a:endParaRPr b="0" i="0" sz="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76" name="Google Shape;276;p28"/>
          <p:cNvCxnSpPr/>
          <p:nvPr/>
        </p:nvCxnSpPr>
        <p:spPr>
          <a:xfrm>
            <a:off x="-8400" y="4686306"/>
            <a:ext cx="9160800" cy="0"/>
          </a:xfrm>
          <a:prstGeom prst="straightConnector1">
            <a:avLst/>
          </a:prstGeom>
          <a:noFill/>
          <a:ln cap="flat" cmpd="sng" w="9525">
            <a:solidFill>
              <a:srgbClr val="D3D3E4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77" name="Google Shape;277;p28"/>
          <p:cNvSpPr txBox="1"/>
          <p:nvPr/>
        </p:nvSpPr>
        <p:spPr>
          <a:xfrm>
            <a:off x="3302400" y="-254100"/>
            <a:ext cx="5850000" cy="177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>
                <a:solidFill>
                  <a:srgbClr val="38761D"/>
                </a:solidFill>
                <a:latin typeface="Outfit SemiBold"/>
                <a:ea typeface="Outfit SemiBold"/>
                <a:cs typeface="Outfit SemiBold"/>
                <a:sym typeface="Outfit SemiBold"/>
              </a:rPr>
              <a:t>Tranche 1</a:t>
            </a:r>
            <a:endParaRPr sz="4000">
              <a:solidFill>
                <a:srgbClr val="38761D"/>
              </a:solidFill>
              <a:latin typeface="Outfit SemiBold"/>
              <a:ea typeface="Outfit SemiBold"/>
              <a:cs typeface="Outfit SemiBold"/>
              <a:sym typeface="Outfit SemiBold"/>
            </a:endParaRPr>
          </a:p>
        </p:txBody>
      </p:sp>
      <p:pic>
        <p:nvPicPr>
          <p:cNvPr id="278" name="Google Shape;278;p2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317225" y="1339725"/>
            <a:ext cx="4742251" cy="3365625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p28"/>
          <p:cNvSpPr txBox="1"/>
          <p:nvPr/>
        </p:nvSpPr>
        <p:spPr>
          <a:xfrm>
            <a:off x="1428875" y="812138"/>
            <a:ext cx="7433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137160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GB" sz="1800">
                <a:solidFill>
                  <a:schemeClr val="dk2"/>
                </a:solidFill>
              </a:rPr>
              <a:t>$325k towards 9 global FOSS projects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AFAFA"/>
        </a:solidFill>
      </p:bgPr>
    </p:bg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285" name="Google Shape;285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1963" y="4705350"/>
            <a:ext cx="271463" cy="2095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286" name="Google Shape;286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2781300" cy="166333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287" name="Google Shape;287;p2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986338" y="0"/>
            <a:ext cx="4157663" cy="20859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288" name="Google Shape;288;p2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62000" y="4705350"/>
            <a:ext cx="8381999" cy="2095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289" name="Google Shape;289;p2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0" y="4705350"/>
            <a:ext cx="433388" cy="209550"/>
          </a:xfrm>
          <a:prstGeom prst="rect">
            <a:avLst/>
          </a:prstGeom>
          <a:noFill/>
          <a:ln>
            <a:noFill/>
          </a:ln>
        </p:spPr>
      </p:pic>
      <p:sp>
        <p:nvSpPr>
          <p:cNvPr id="290" name="Google Shape;290;p29"/>
          <p:cNvSpPr/>
          <p:nvPr/>
        </p:nvSpPr>
        <p:spPr>
          <a:xfrm>
            <a:off x="8120077" y="4752975"/>
            <a:ext cx="742200" cy="1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Inter Medium"/>
              <a:buNone/>
            </a:pPr>
            <a:r>
              <a:rPr b="0" i="0" lang="en-GB" sz="800" u="none" cap="none" strike="noStrike">
                <a:solidFill>
                  <a:srgbClr val="FFFFFF"/>
                </a:solidFill>
                <a:latin typeface="Inter Medium"/>
                <a:ea typeface="Inter Medium"/>
                <a:cs typeface="Inter Medium"/>
                <a:sym typeface="Inter Medium"/>
              </a:rPr>
              <a:t>fossunited.org</a:t>
            </a:r>
            <a:endParaRPr b="0" i="0" sz="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91" name="Google Shape;291;p29"/>
          <p:cNvCxnSpPr/>
          <p:nvPr/>
        </p:nvCxnSpPr>
        <p:spPr>
          <a:xfrm>
            <a:off x="-8400" y="4686306"/>
            <a:ext cx="9160800" cy="0"/>
          </a:xfrm>
          <a:prstGeom prst="straightConnector1">
            <a:avLst/>
          </a:prstGeom>
          <a:noFill/>
          <a:ln cap="flat" cmpd="sng" w="9525">
            <a:solidFill>
              <a:srgbClr val="D3D3E4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92" name="Google Shape;292;p29"/>
          <p:cNvSpPr txBox="1"/>
          <p:nvPr/>
        </p:nvSpPr>
        <p:spPr>
          <a:xfrm>
            <a:off x="3302400" y="-254100"/>
            <a:ext cx="5850000" cy="177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>
                <a:solidFill>
                  <a:srgbClr val="38761D"/>
                </a:solidFill>
                <a:latin typeface="Outfit SemiBold"/>
                <a:ea typeface="Outfit SemiBold"/>
                <a:cs typeface="Outfit SemiBold"/>
                <a:sym typeface="Outfit SemiBold"/>
              </a:rPr>
              <a:t>   Portal</a:t>
            </a:r>
            <a:endParaRPr sz="4000">
              <a:solidFill>
                <a:srgbClr val="38761D"/>
              </a:solidFill>
              <a:latin typeface="Outfit SemiBold"/>
              <a:ea typeface="Outfit SemiBold"/>
              <a:cs typeface="Outfit SemiBold"/>
              <a:sym typeface="Outfit SemiBold"/>
            </a:endParaRPr>
          </a:p>
        </p:txBody>
      </p:sp>
      <p:pic>
        <p:nvPicPr>
          <p:cNvPr id="293" name="Google Shape;293;p2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196550" y="1341507"/>
            <a:ext cx="2750904" cy="27372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AFAFA"/>
        </a:solidFill>
      </p:bgPr>
    </p:bg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299" name="Google Shape;299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1963" y="4705350"/>
            <a:ext cx="271463" cy="2095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300" name="Google Shape;300;p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2781300" cy="166333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301" name="Google Shape;301;p3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986338" y="0"/>
            <a:ext cx="4157663" cy="20859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302" name="Google Shape;302;p3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62000" y="4705350"/>
            <a:ext cx="8381999" cy="2095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303" name="Google Shape;303;p3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0" y="4705350"/>
            <a:ext cx="433388" cy="209550"/>
          </a:xfrm>
          <a:prstGeom prst="rect">
            <a:avLst/>
          </a:prstGeom>
          <a:noFill/>
          <a:ln>
            <a:noFill/>
          </a:ln>
        </p:spPr>
      </p:pic>
      <p:sp>
        <p:nvSpPr>
          <p:cNvPr id="304" name="Google Shape;304;p30"/>
          <p:cNvSpPr/>
          <p:nvPr/>
        </p:nvSpPr>
        <p:spPr>
          <a:xfrm>
            <a:off x="8120077" y="4752975"/>
            <a:ext cx="742200" cy="1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Inter Medium"/>
              <a:buNone/>
            </a:pPr>
            <a:r>
              <a:rPr b="0" i="0" lang="en-GB" sz="800" u="none" cap="none" strike="noStrike">
                <a:solidFill>
                  <a:srgbClr val="FFFFFF"/>
                </a:solidFill>
                <a:latin typeface="Inter Medium"/>
                <a:ea typeface="Inter Medium"/>
                <a:cs typeface="Inter Medium"/>
                <a:sym typeface="Inter Medium"/>
              </a:rPr>
              <a:t>fossunited.org</a:t>
            </a:r>
            <a:endParaRPr b="0" i="0" sz="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5" name="Google Shape;305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GB" sz="2750">
                <a:solidFill>
                  <a:srgbClr val="38761D"/>
                </a:solidFill>
                <a:latin typeface="Outfit SemiBold"/>
                <a:ea typeface="Outfit SemiBold"/>
                <a:cs typeface="Outfit SemiBold"/>
                <a:sym typeface="Outfit SemiBold"/>
              </a:rPr>
              <a:t>Long term goals</a:t>
            </a:r>
            <a:endParaRPr b="1" sz="14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306" name="Google Shape;306;p30"/>
          <p:cNvSpPr txBox="1"/>
          <p:nvPr>
            <p:ph idx="1" type="body"/>
          </p:nvPr>
        </p:nvSpPr>
        <p:spPr>
          <a:xfrm>
            <a:off x="311700" y="1548900"/>
            <a:ext cx="8520600" cy="302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●"/>
            </a:pPr>
            <a:r>
              <a:rPr lang="en-GB">
                <a:solidFill>
                  <a:srgbClr val="595959"/>
                </a:solidFill>
              </a:rPr>
              <a:t>Contribute towards the goal of FOSS sutainability</a:t>
            </a:r>
            <a:endParaRPr>
              <a:solidFill>
                <a:srgbClr val="595959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●"/>
            </a:pPr>
            <a:r>
              <a:rPr lang="en-GB">
                <a:solidFill>
                  <a:srgbClr val="595959"/>
                </a:solidFill>
              </a:rPr>
              <a:t>Encourage other organisations to support FOSS</a:t>
            </a:r>
            <a:endParaRPr>
              <a:solidFill>
                <a:srgbClr val="595959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●"/>
            </a:pPr>
            <a:r>
              <a:rPr lang="en-GB">
                <a:solidFill>
                  <a:srgbClr val="595959"/>
                </a:solidFill>
              </a:rPr>
              <a:t>Establish a public </a:t>
            </a:r>
            <a:r>
              <a:rPr lang="en-GB">
                <a:solidFill>
                  <a:srgbClr val="595959"/>
                </a:solidFill>
              </a:rPr>
              <a:t>evaluation</a:t>
            </a:r>
            <a:r>
              <a:rPr lang="en-GB">
                <a:solidFill>
                  <a:srgbClr val="595959"/>
                </a:solidFill>
              </a:rPr>
              <a:t> committee with community voting</a:t>
            </a:r>
            <a:endParaRPr>
              <a:solidFill>
                <a:srgbClr val="595959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●"/>
            </a:pPr>
            <a:r>
              <a:rPr lang="en-GB">
                <a:solidFill>
                  <a:srgbClr val="595959"/>
                </a:solidFill>
              </a:rPr>
              <a:t>Set up structures for other companies to donate to FOSS (through fundingjson)</a:t>
            </a:r>
            <a:endParaRPr>
              <a:solidFill>
                <a:srgbClr val="595959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595959"/>
                </a:solidFill>
              </a:rPr>
              <a:t> </a:t>
            </a:r>
            <a:endParaRPr>
              <a:solidFill>
                <a:srgbClr val="595959"/>
              </a:solidFill>
            </a:endParaRPr>
          </a:p>
          <a:p>
            <a:pPr indent="0" lvl="0" marL="13716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>
              <a:solidFill>
                <a:srgbClr val="595959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AFAFA"/>
        </a:solidFill>
      </p:bgPr>
    </p:bg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312" name="Google Shape;312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2452688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313" name="Google Shape;313;p3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681787" y="0"/>
            <a:ext cx="2462213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14" name="Google Shape;314;p31"/>
          <p:cNvSpPr txBox="1"/>
          <p:nvPr/>
        </p:nvSpPr>
        <p:spPr>
          <a:xfrm>
            <a:off x="505850" y="1704943"/>
            <a:ext cx="3744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>
                <a:solidFill>
                  <a:srgbClr val="1C2026"/>
                </a:solidFill>
                <a:latin typeface="Outfit SemiBold"/>
                <a:ea typeface="Outfit SemiBold"/>
                <a:cs typeface="Outfit SemiBold"/>
                <a:sym typeface="Outfit SemiBold"/>
              </a:rPr>
              <a:t>Join </a:t>
            </a:r>
            <a:endParaRPr sz="4800">
              <a:solidFill>
                <a:srgbClr val="1C2026"/>
              </a:solidFill>
              <a:latin typeface="Outfit SemiBold"/>
              <a:ea typeface="Outfit SemiBold"/>
              <a:cs typeface="Outfit SemiBold"/>
              <a:sym typeface="Outfit SemiBold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>
                <a:solidFill>
                  <a:srgbClr val="1C2026"/>
                </a:solidFill>
                <a:latin typeface="Outfit SemiBold"/>
                <a:ea typeface="Outfit SemiBold"/>
                <a:cs typeface="Outfit SemiBold"/>
                <a:sym typeface="Outfit SemiBold"/>
              </a:rPr>
              <a:t>FOSS United</a:t>
            </a:r>
            <a:endParaRPr sz="4800">
              <a:solidFill>
                <a:srgbClr val="1C2026"/>
              </a:solidFill>
              <a:latin typeface="Outfit SemiBold"/>
              <a:ea typeface="Outfit SemiBold"/>
              <a:cs typeface="Outfit SemiBold"/>
              <a:sym typeface="Outfit SemiBold"/>
            </a:endParaRPr>
          </a:p>
        </p:txBody>
      </p:sp>
      <p:sp>
        <p:nvSpPr>
          <p:cNvPr id="315" name="Google Shape;315;p31"/>
          <p:cNvSpPr txBox="1"/>
          <p:nvPr/>
        </p:nvSpPr>
        <p:spPr>
          <a:xfrm>
            <a:off x="5715000" y="1260825"/>
            <a:ext cx="2933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1C2026"/>
                </a:solidFill>
                <a:latin typeface="Outfit Medium"/>
                <a:ea typeface="Outfit Medium"/>
                <a:cs typeface="Outfit Medium"/>
                <a:sym typeface="Outfit Medium"/>
              </a:rPr>
              <a:t>@</a:t>
            </a:r>
            <a:r>
              <a:rPr lang="en-GB">
                <a:solidFill>
                  <a:srgbClr val="1C2026"/>
                </a:solidFill>
                <a:latin typeface="Outfit Medium"/>
                <a:ea typeface="Outfit Medium"/>
                <a:cs typeface="Outfit Medium"/>
                <a:sym typeface="Outfit Medium"/>
              </a:rPr>
              <a:t>FOSSUnited (fossunited.org/join)</a:t>
            </a:r>
            <a:endParaRPr>
              <a:solidFill>
                <a:srgbClr val="1C2026"/>
              </a:solidFill>
              <a:latin typeface="Outfit Medium"/>
              <a:ea typeface="Outfit Medium"/>
              <a:cs typeface="Outfit Medium"/>
              <a:sym typeface="Outfit Medium"/>
            </a:endParaRPr>
          </a:p>
        </p:txBody>
      </p:sp>
      <p:sp>
        <p:nvSpPr>
          <p:cNvPr id="316" name="Google Shape;316;p31"/>
          <p:cNvSpPr txBox="1"/>
          <p:nvPr/>
        </p:nvSpPr>
        <p:spPr>
          <a:xfrm>
            <a:off x="5715000" y="1540425"/>
            <a:ext cx="21183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latin typeface="Outfit"/>
                <a:ea typeface="Outfit"/>
                <a:cs typeface="Outfit"/>
                <a:sym typeface="Outfit"/>
              </a:rPr>
              <a:t>1. </a:t>
            </a:r>
            <a:r>
              <a:rPr lang="en-GB" sz="1000">
                <a:solidFill>
                  <a:srgbClr val="38761D"/>
                </a:solidFill>
                <a:uFill>
                  <a:noFill/>
                </a:uFill>
                <a:latin typeface="Outfit SemiBold"/>
                <a:ea typeface="Outfit SemiBold"/>
                <a:cs typeface="Outfit SemiBold"/>
                <a:sym typeface="Outfit SemiBold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Telegram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rgbClr val="000000"/>
                </a:solidFill>
                <a:latin typeface="Outfit"/>
                <a:ea typeface="Outfit"/>
                <a:cs typeface="Outfit"/>
                <a:sym typeface="Outfit"/>
              </a:rPr>
              <a:t>2. </a:t>
            </a:r>
            <a:r>
              <a:rPr lang="en-GB" sz="1000">
                <a:solidFill>
                  <a:srgbClr val="38761D"/>
                </a:solidFill>
                <a:uFill>
                  <a:noFill/>
                </a:uFill>
                <a:latin typeface="Outfit SemiBold"/>
                <a:ea typeface="Outfit SemiBold"/>
                <a:cs typeface="Outfit SemiBold"/>
                <a:sym typeface="Outfit SemiBold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Twitter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rgbClr val="000000"/>
                </a:solidFill>
                <a:latin typeface="Outfit"/>
                <a:ea typeface="Outfit"/>
                <a:cs typeface="Outfit"/>
                <a:sym typeface="Outfit"/>
              </a:rPr>
              <a:t>3.</a:t>
            </a:r>
            <a:r>
              <a:rPr lang="en-GB" sz="1000">
                <a:solidFill>
                  <a:srgbClr val="000000"/>
                </a:solidFill>
                <a:latin typeface="Outfit SemiBold"/>
                <a:ea typeface="Outfit SemiBold"/>
                <a:cs typeface="Outfit SemiBold"/>
                <a:sym typeface="Outfit SemiBold"/>
              </a:rPr>
              <a:t> </a:t>
            </a:r>
            <a:r>
              <a:rPr lang="en-GB" sz="1000">
                <a:solidFill>
                  <a:srgbClr val="38761D"/>
                </a:solidFill>
                <a:uFill>
                  <a:noFill/>
                </a:uFill>
                <a:latin typeface="Outfit SemiBold"/>
                <a:ea typeface="Outfit SemiBold"/>
                <a:cs typeface="Outfit SemiBold"/>
                <a:sym typeface="Outfit SemiBold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Forum</a:t>
            </a:r>
            <a:endParaRPr sz="1000">
              <a:solidFill>
                <a:srgbClr val="38761D"/>
              </a:solidFill>
              <a:latin typeface="Outfit SemiBold"/>
              <a:ea typeface="Outfit SemiBold"/>
              <a:cs typeface="Outfit SemiBold"/>
              <a:sym typeface="Outfit SemiBol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595959"/>
              </a:solidFill>
              <a:latin typeface="Outfit Medium"/>
              <a:ea typeface="Outfit Medium"/>
              <a:cs typeface="Outfit Medium"/>
              <a:sym typeface="Outfit Medium"/>
            </a:endParaRPr>
          </a:p>
        </p:txBody>
      </p:sp>
      <p:sp>
        <p:nvSpPr>
          <p:cNvPr id="317" name="Google Shape;317;p31"/>
          <p:cNvSpPr txBox="1"/>
          <p:nvPr/>
        </p:nvSpPr>
        <p:spPr>
          <a:xfrm>
            <a:off x="5715000" y="2336000"/>
            <a:ext cx="2118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1C2026"/>
                </a:solidFill>
                <a:latin typeface="Outfit Medium"/>
                <a:ea typeface="Outfit Medium"/>
                <a:cs typeface="Outfit Medium"/>
                <a:sym typeface="Outfit Medium"/>
              </a:rPr>
              <a:t>Newsletter</a:t>
            </a:r>
            <a:endParaRPr>
              <a:solidFill>
                <a:srgbClr val="1C2026"/>
              </a:solidFill>
              <a:latin typeface="Outfit Medium"/>
              <a:ea typeface="Outfit Medium"/>
              <a:cs typeface="Outfit Medium"/>
              <a:sym typeface="Outfit Medium"/>
            </a:endParaRPr>
          </a:p>
        </p:txBody>
      </p:sp>
      <p:sp>
        <p:nvSpPr>
          <p:cNvPr id="318" name="Google Shape;318;p31"/>
          <p:cNvSpPr txBox="1"/>
          <p:nvPr/>
        </p:nvSpPr>
        <p:spPr>
          <a:xfrm>
            <a:off x="5715000" y="2648125"/>
            <a:ext cx="21183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000" u="sng">
                <a:solidFill>
                  <a:srgbClr val="38761D"/>
                </a:solidFill>
                <a:latin typeface="Outfit SemiBold"/>
                <a:ea typeface="Outfit SemiBold"/>
                <a:cs typeface="Outfit SemiBold"/>
                <a:sym typeface="Outfit SemiBold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fossunited.org/newsletter</a:t>
            </a:r>
            <a:endParaRPr sz="1000">
              <a:solidFill>
                <a:srgbClr val="38761D"/>
              </a:solidFill>
              <a:latin typeface="Outfit SemiBold"/>
              <a:ea typeface="Outfit SemiBold"/>
              <a:cs typeface="Outfit SemiBold"/>
              <a:sym typeface="Outfit SemiBol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1C2026"/>
              </a:solidFill>
              <a:latin typeface="Outfit Medium"/>
              <a:ea typeface="Outfit Medium"/>
              <a:cs typeface="Outfit Medium"/>
              <a:sym typeface="Outfit Medium"/>
            </a:endParaRPr>
          </a:p>
        </p:txBody>
      </p:sp>
      <p:sp>
        <p:nvSpPr>
          <p:cNvPr id="319" name="Google Shape;319;p31"/>
          <p:cNvSpPr txBox="1"/>
          <p:nvPr/>
        </p:nvSpPr>
        <p:spPr>
          <a:xfrm>
            <a:off x="5715000" y="3269600"/>
            <a:ext cx="2118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1C2026"/>
                </a:solidFill>
                <a:latin typeface="Outfit Medium"/>
                <a:ea typeface="Outfit Medium"/>
                <a:cs typeface="Outfit Medium"/>
                <a:sym typeface="Outfit Medium"/>
              </a:rPr>
              <a:t>Follow me</a:t>
            </a:r>
            <a:endParaRPr>
              <a:solidFill>
                <a:srgbClr val="1C2026"/>
              </a:solidFill>
              <a:latin typeface="Outfit Medium"/>
              <a:ea typeface="Outfit Medium"/>
              <a:cs typeface="Outfit Medium"/>
              <a:sym typeface="Outfit Medium"/>
            </a:endParaRPr>
          </a:p>
        </p:txBody>
      </p:sp>
      <p:sp>
        <p:nvSpPr>
          <p:cNvPr id="320" name="Google Shape;320;p31"/>
          <p:cNvSpPr txBox="1"/>
          <p:nvPr/>
        </p:nvSpPr>
        <p:spPr>
          <a:xfrm>
            <a:off x="5715000" y="3543975"/>
            <a:ext cx="2118300" cy="51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rgbClr val="1C2026"/>
                </a:solidFill>
                <a:latin typeface="Outfit Medium"/>
                <a:ea typeface="Outfit Medium"/>
                <a:cs typeface="Outfit Medium"/>
                <a:sym typeface="Outfit Medium"/>
              </a:rPr>
              <a:t>@ansharora28</a:t>
            </a:r>
            <a:endParaRPr sz="1000">
              <a:solidFill>
                <a:srgbClr val="1C2026"/>
              </a:solidFill>
              <a:latin typeface="Outfit"/>
              <a:ea typeface="Outfit"/>
              <a:cs typeface="Outfit"/>
              <a:sym typeface="Outfi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u="sng">
                <a:solidFill>
                  <a:schemeClr val="hlink"/>
                </a:solidFill>
                <a:latin typeface="Outfit Medium"/>
                <a:ea typeface="Outfit Medium"/>
                <a:cs typeface="Outfit Medium"/>
                <a:sym typeface="Outfit Medium"/>
                <a:hlinkClick r:id="rId9"/>
              </a:rPr>
              <a:t>ansharora.in</a:t>
            </a:r>
            <a:endParaRPr sz="1000">
              <a:solidFill>
                <a:srgbClr val="38761D"/>
              </a:solidFill>
              <a:latin typeface="Outfit Medium"/>
              <a:ea typeface="Outfit Medium"/>
              <a:cs typeface="Outfit Medium"/>
              <a:sym typeface="Outfit Medium"/>
            </a:endParaRPr>
          </a:p>
        </p:txBody>
      </p:sp>
      <p:pic>
        <p:nvPicPr>
          <p:cNvPr id="321" name="Google Shape;321;p31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851575" y="1860850"/>
            <a:ext cx="606350" cy="606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2" name="Google Shape;322;p31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6928899" y="3140724"/>
            <a:ext cx="1967975" cy="190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AFAFA"/>
        </a:solidFill>
      </p:bgPr>
    </p:bg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328" name="Google Shape;328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1963" y="4705350"/>
            <a:ext cx="271463" cy="2095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329" name="Google Shape;329;p3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2781300" cy="166333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330" name="Google Shape;330;p3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986338" y="0"/>
            <a:ext cx="4157663" cy="20859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331" name="Google Shape;331;p3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62000" y="4705350"/>
            <a:ext cx="8381999" cy="2095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332" name="Google Shape;332;p3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0" y="4705350"/>
            <a:ext cx="433388" cy="209550"/>
          </a:xfrm>
          <a:prstGeom prst="rect">
            <a:avLst/>
          </a:prstGeom>
          <a:noFill/>
          <a:ln>
            <a:noFill/>
          </a:ln>
        </p:spPr>
      </p:pic>
      <p:sp>
        <p:nvSpPr>
          <p:cNvPr id="333" name="Google Shape;333;p32"/>
          <p:cNvSpPr/>
          <p:nvPr/>
        </p:nvSpPr>
        <p:spPr>
          <a:xfrm>
            <a:off x="8120077" y="4752975"/>
            <a:ext cx="742200" cy="1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Inter Medium"/>
              <a:buNone/>
            </a:pPr>
            <a:r>
              <a:rPr b="0" i="0" lang="en-GB" sz="800" u="none" cap="none" strike="noStrike">
                <a:solidFill>
                  <a:srgbClr val="FFFFFF"/>
                </a:solidFill>
                <a:latin typeface="Inter Medium"/>
                <a:ea typeface="Inter Medium"/>
                <a:cs typeface="Inter Medium"/>
                <a:sym typeface="Inter Medium"/>
              </a:rPr>
              <a:t>fossunited.org</a:t>
            </a:r>
            <a:endParaRPr b="0" i="0" sz="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34" name="Google Shape;334;p32"/>
          <p:cNvCxnSpPr/>
          <p:nvPr/>
        </p:nvCxnSpPr>
        <p:spPr>
          <a:xfrm>
            <a:off x="-8400" y="4686306"/>
            <a:ext cx="9160800" cy="0"/>
          </a:xfrm>
          <a:prstGeom prst="straightConnector1">
            <a:avLst/>
          </a:prstGeom>
          <a:noFill/>
          <a:ln cap="flat" cmpd="sng" w="9525">
            <a:solidFill>
              <a:srgbClr val="D3D3E4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35" name="Google Shape;335;p32"/>
          <p:cNvSpPr txBox="1"/>
          <p:nvPr/>
        </p:nvSpPr>
        <p:spPr>
          <a:xfrm>
            <a:off x="457200" y="0"/>
            <a:ext cx="5850000" cy="177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2743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>
                <a:solidFill>
                  <a:srgbClr val="38761D"/>
                </a:solidFill>
                <a:latin typeface="Outfit SemiBold"/>
                <a:ea typeface="Outfit SemiBold"/>
                <a:cs typeface="Outfit SemiBold"/>
                <a:sym typeface="Outfit SemiBold"/>
              </a:rPr>
              <a:t>IndiaFOSS</a:t>
            </a:r>
            <a:endParaRPr sz="4000">
              <a:solidFill>
                <a:srgbClr val="38761D"/>
              </a:solidFill>
              <a:latin typeface="Outfit SemiBold"/>
              <a:ea typeface="Outfit SemiBold"/>
              <a:cs typeface="Outfit SemiBold"/>
              <a:sym typeface="Outfit SemiBol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>
              <a:solidFill>
                <a:srgbClr val="38761D"/>
              </a:solidFill>
              <a:latin typeface="Outfit SemiBold"/>
              <a:ea typeface="Outfit SemiBold"/>
              <a:cs typeface="Outfit SemiBold"/>
              <a:sym typeface="Outfit SemiBold"/>
            </a:endParaRPr>
          </a:p>
        </p:txBody>
      </p:sp>
      <p:sp>
        <p:nvSpPr>
          <p:cNvPr id="336" name="Google Shape;336;p32"/>
          <p:cNvSpPr txBox="1"/>
          <p:nvPr/>
        </p:nvSpPr>
        <p:spPr>
          <a:xfrm>
            <a:off x="202425" y="861550"/>
            <a:ext cx="8382000" cy="9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1C2026"/>
                </a:solidFill>
                <a:latin typeface="Outfit SemiBold"/>
                <a:ea typeface="Outfit SemiBold"/>
                <a:cs typeface="Outfit SemiBold"/>
                <a:sym typeface="Outfit SemiBold"/>
              </a:rPr>
              <a:t>       IndiaFOSS 2025:  19-21 September, 2025 in Bengaluru</a:t>
            </a:r>
            <a:endParaRPr sz="2400">
              <a:solidFill>
                <a:srgbClr val="1C2026"/>
              </a:solidFill>
              <a:latin typeface="Outfit SemiBold"/>
              <a:ea typeface="Outfit SemiBold"/>
              <a:cs typeface="Outfit SemiBold"/>
              <a:sym typeface="Outfit SemiBold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1C2026"/>
                </a:solidFill>
                <a:latin typeface="Outfit SemiBold"/>
                <a:ea typeface="Outfit SemiBold"/>
                <a:cs typeface="Outfit SemiBold"/>
                <a:sym typeface="Outfit SemiBold"/>
              </a:rPr>
              <a:t>fossunited.org/indiafoss</a:t>
            </a:r>
            <a:endParaRPr sz="2400">
              <a:solidFill>
                <a:srgbClr val="1C2026"/>
              </a:solidFill>
              <a:latin typeface="Outfit SemiBold"/>
              <a:ea typeface="Outfit SemiBold"/>
              <a:cs typeface="Outfit SemiBold"/>
              <a:sym typeface="Outfit SemiBold"/>
            </a:endParaRPr>
          </a:p>
        </p:txBody>
      </p:sp>
      <p:pic>
        <p:nvPicPr>
          <p:cNvPr id="337" name="Google Shape;337;p3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93788" y="1908225"/>
            <a:ext cx="8153075" cy="2778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AFAFA"/>
        </a:solidFill>
      </p:bgPr>
    </p:bg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72" name="Google Shape;72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1963" y="4705350"/>
            <a:ext cx="271463" cy="2095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73" name="Google Shape;73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2781300" cy="166333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74" name="Google Shape;74;p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986338" y="0"/>
            <a:ext cx="4157663" cy="20859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75" name="Google Shape;75;p1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61963" y="742950"/>
            <a:ext cx="2500313" cy="7524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76" name="Google Shape;76;p1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828675" y="4100525"/>
            <a:ext cx="1238950" cy="2667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77" name="Google Shape;77;p1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081588" y="776288"/>
            <a:ext cx="3157538" cy="35909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78" name="Google Shape;78;p15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762000" y="4705350"/>
            <a:ext cx="8381999" cy="2095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79" name="Google Shape;79;p15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0" y="4705350"/>
            <a:ext cx="433388" cy="209550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5"/>
          <p:cNvSpPr/>
          <p:nvPr/>
        </p:nvSpPr>
        <p:spPr>
          <a:xfrm>
            <a:off x="800100" y="933450"/>
            <a:ext cx="1762200" cy="27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2722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800"/>
              <a:buFont typeface="Inter SemiBold"/>
              <a:buNone/>
            </a:pPr>
            <a:r>
              <a:rPr lang="en-GB" sz="1800">
                <a:solidFill>
                  <a:srgbClr val="1A1A1A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whoami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" name="Google Shape;81;p15"/>
          <p:cNvSpPr/>
          <p:nvPr/>
        </p:nvSpPr>
        <p:spPr>
          <a:xfrm>
            <a:off x="828675" y="1990725"/>
            <a:ext cx="3367200" cy="22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98450" lvl="0" marL="457200" rtl="0" algn="l">
              <a:lnSpc>
                <a:spcPct val="1275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Inter"/>
              <a:buChar char="●"/>
            </a:pPr>
            <a:r>
              <a:rPr lang="en-GB" sz="11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Communities X Sustainability in FOSS</a:t>
            </a:r>
            <a:endParaRPr sz="1100">
              <a:latin typeface="Inter"/>
              <a:ea typeface="Inter"/>
              <a:cs typeface="Inter"/>
              <a:sym typeface="Inter"/>
            </a:endParaRPr>
          </a:p>
          <a:p>
            <a:pPr indent="-298450" lvl="0" marL="457200" marR="0" rtl="0" algn="l">
              <a:lnSpc>
                <a:spcPct val="127500"/>
              </a:lnSpc>
              <a:spcBef>
                <a:spcPts val="0"/>
              </a:spcBef>
              <a:spcAft>
                <a:spcPts val="0"/>
              </a:spcAft>
              <a:buSzPts val="1100"/>
              <a:buFont typeface="Inter"/>
              <a:buChar char="●"/>
            </a:pPr>
            <a:r>
              <a:rPr lang="en-GB" sz="1100">
                <a:latin typeface="Inter"/>
                <a:ea typeface="Inter"/>
                <a:cs typeface="Inter"/>
                <a:sym typeface="Inter"/>
              </a:rPr>
              <a:t>Program and Partnerships Manager @FOSSUnited</a:t>
            </a:r>
            <a:endParaRPr sz="1100">
              <a:latin typeface="Inter"/>
              <a:ea typeface="Inter"/>
              <a:cs typeface="Inter"/>
              <a:sym typeface="Inter"/>
            </a:endParaRPr>
          </a:p>
          <a:p>
            <a:pPr indent="-298450" lvl="0" marL="457200" marR="0" rtl="0" algn="l">
              <a:lnSpc>
                <a:spcPct val="127500"/>
              </a:lnSpc>
              <a:spcBef>
                <a:spcPts val="0"/>
              </a:spcBef>
              <a:spcAft>
                <a:spcPts val="0"/>
              </a:spcAft>
              <a:buSzPts val="1100"/>
              <a:buFont typeface="Inter"/>
              <a:buChar char="●"/>
            </a:pPr>
            <a:r>
              <a:rPr lang="en-GB" sz="1100">
                <a:latin typeface="Inter"/>
                <a:ea typeface="Inter"/>
                <a:cs typeface="Inter"/>
                <a:sym typeface="Inter"/>
              </a:rPr>
              <a:t>Team@FLOSS/fund</a:t>
            </a:r>
            <a:endParaRPr sz="1100">
              <a:latin typeface="Inter"/>
              <a:ea typeface="Inter"/>
              <a:cs typeface="Inter"/>
              <a:sym typeface="Inter"/>
            </a:endParaRPr>
          </a:p>
          <a:p>
            <a:pPr indent="0" lvl="0" marL="457200" marR="0" rtl="0" algn="l">
              <a:lnSpc>
                <a:spcPct val="127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82" name="Google Shape;82;p15"/>
          <p:cNvSpPr/>
          <p:nvPr/>
        </p:nvSpPr>
        <p:spPr>
          <a:xfrm>
            <a:off x="975900" y="4148075"/>
            <a:ext cx="1410600" cy="1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7500"/>
              </a:lnSpc>
              <a:spcBef>
                <a:spcPts val="0"/>
              </a:spcBef>
              <a:spcAft>
                <a:spcPts val="0"/>
              </a:spcAft>
              <a:buClr>
                <a:srgbClr val="08B74F"/>
              </a:buClr>
              <a:buSzPts val="900"/>
              <a:buFont typeface="Inter SemiBold"/>
              <a:buNone/>
            </a:pPr>
            <a:r>
              <a:rPr b="0" i="0" lang="en-GB" sz="900" u="none" cap="none" strike="noStrike">
                <a:solidFill>
                  <a:srgbClr val="08B74F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www.</a:t>
            </a:r>
            <a:r>
              <a:rPr lang="en-GB" sz="900">
                <a:solidFill>
                  <a:srgbClr val="08B74F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ansharora</a:t>
            </a:r>
            <a:r>
              <a:rPr b="0" i="0" lang="en-GB" sz="900" u="none" cap="none" strike="noStrike">
                <a:solidFill>
                  <a:srgbClr val="08B74F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.</a:t>
            </a:r>
            <a:r>
              <a:rPr lang="en-GB" sz="900">
                <a:solidFill>
                  <a:srgbClr val="08B74F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in</a:t>
            </a:r>
            <a:endParaRPr b="0" i="0" sz="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" name="Google Shape;83;p15"/>
          <p:cNvSpPr/>
          <p:nvPr/>
        </p:nvSpPr>
        <p:spPr>
          <a:xfrm>
            <a:off x="8120077" y="4752975"/>
            <a:ext cx="756900" cy="1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Inter Medium"/>
              <a:buNone/>
            </a:pPr>
            <a:r>
              <a:rPr b="0" i="0" lang="en-GB" sz="800" u="none" cap="none" strike="noStrike">
                <a:solidFill>
                  <a:srgbClr val="FFFFFF"/>
                </a:solidFill>
                <a:latin typeface="Inter Medium"/>
                <a:ea typeface="Inter Medium"/>
                <a:cs typeface="Inter Medium"/>
                <a:sym typeface="Inter Medium"/>
              </a:rPr>
              <a:t>fossunited.org</a:t>
            </a:r>
            <a:endParaRPr b="0" i="0" sz="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4" name="Google Shape;84;p15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5081600" y="776275"/>
            <a:ext cx="3157525" cy="3590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AFAFA"/>
        </a:solidFill>
      </p:bgPr>
    </p:bg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90" name="Google Shape;90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1963" y="4705350"/>
            <a:ext cx="271463" cy="2095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91" name="Google Shape;91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2781300" cy="166333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92" name="Google Shape;92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986338" y="0"/>
            <a:ext cx="4157663" cy="20859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93" name="Google Shape;93;p1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62000" y="4705350"/>
            <a:ext cx="8381999" cy="2095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94" name="Google Shape;94;p1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0" y="4705350"/>
            <a:ext cx="433388" cy="20955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6"/>
          <p:cNvSpPr/>
          <p:nvPr/>
        </p:nvSpPr>
        <p:spPr>
          <a:xfrm>
            <a:off x="8120077" y="4752975"/>
            <a:ext cx="742200" cy="1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Inter Medium"/>
              <a:buNone/>
            </a:pPr>
            <a:r>
              <a:rPr b="0" i="0" lang="en-GB" sz="800" u="none" cap="none" strike="noStrike">
                <a:solidFill>
                  <a:srgbClr val="FFFFFF"/>
                </a:solidFill>
                <a:latin typeface="Inter Medium"/>
                <a:ea typeface="Inter Medium"/>
                <a:cs typeface="Inter Medium"/>
                <a:sym typeface="Inter Medium"/>
              </a:rPr>
              <a:t>fossunited.org</a:t>
            </a:r>
            <a:endParaRPr b="0" i="0" sz="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6"/>
          <p:cNvSpPr txBox="1"/>
          <p:nvPr/>
        </p:nvSpPr>
        <p:spPr>
          <a:xfrm>
            <a:off x="743175" y="1990586"/>
            <a:ext cx="16131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rgbClr val="1C2026"/>
                </a:solidFill>
                <a:latin typeface="Outfit SemiBold"/>
                <a:ea typeface="Outfit SemiBold"/>
                <a:cs typeface="Outfit SemiBold"/>
                <a:sym typeface="Outfit SemiBold"/>
              </a:rPr>
              <a:t>20</a:t>
            </a:r>
            <a:r>
              <a:rPr lang="en-GB" sz="3000">
                <a:solidFill>
                  <a:srgbClr val="1C2026"/>
                </a:solidFill>
                <a:latin typeface="Outfit SemiBold"/>
                <a:ea typeface="Outfit SemiBold"/>
                <a:cs typeface="Outfit SemiBold"/>
                <a:sym typeface="Outfit SemiBold"/>
              </a:rPr>
              <a:t>000+ </a:t>
            </a:r>
            <a:endParaRPr sz="3000">
              <a:solidFill>
                <a:srgbClr val="1C2026"/>
              </a:solidFill>
              <a:latin typeface="Outfit SemiBold"/>
              <a:ea typeface="Outfit SemiBold"/>
              <a:cs typeface="Outfit SemiBold"/>
              <a:sym typeface="Outfit SemiBold"/>
            </a:endParaRPr>
          </a:p>
        </p:txBody>
      </p:sp>
      <p:sp>
        <p:nvSpPr>
          <p:cNvPr id="97" name="Google Shape;97;p16"/>
          <p:cNvSpPr txBox="1"/>
          <p:nvPr/>
        </p:nvSpPr>
        <p:spPr>
          <a:xfrm>
            <a:off x="729200" y="2770661"/>
            <a:ext cx="1673400" cy="74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100">
                <a:solidFill>
                  <a:srgbClr val="1C2026"/>
                </a:solidFill>
                <a:latin typeface="Outfit"/>
                <a:ea typeface="Outfit"/>
                <a:cs typeface="Outfit"/>
                <a:sym typeface="Outfit"/>
              </a:rPr>
              <a:t>Participants</a:t>
            </a:r>
            <a:r>
              <a:rPr lang="en-GB" sz="1100">
                <a:solidFill>
                  <a:srgbClr val="1C2026"/>
                </a:solidFill>
                <a:latin typeface="Outfit Light"/>
                <a:ea typeface="Outfit Light"/>
                <a:cs typeface="Outfit Light"/>
                <a:sym typeface="Outfit Light"/>
              </a:rPr>
              <a:t> across all events and discussions around FOSS</a:t>
            </a:r>
            <a:endParaRPr sz="1100">
              <a:solidFill>
                <a:srgbClr val="1C2026"/>
              </a:solidFill>
              <a:latin typeface="Outfit Light"/>
              <a:ea typeface="Outfit Light"/>
              <a:cs typeface="Outfit Light"/>
              <a:sym typeface="Outfit Light"/>
            </a:endParaRPr>
          </a:p>
        </p:txBody>
      </p:sp>
      <p:sp>
        <p:nvSpPr>
          <p:cNvPr id="98" name="Google Shape;98;p16"/>
          <p:cNvSpPr txBox="1"/>
          <p:nvPr/>
        </p:nvSpPr>
        <p:spPr>
          <a:xfrm>
            <a:off x="729200" y="564750"/>
            <a:ext cx="68430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1C2026"/>
                </a:solidFill>
                <a:latin typeface="Outfit SemiBold"/>
                <a:ea typeface="Outfit SemiBold"/>
                <a:cs typeface="Outfit SemiBold"/>
                <a:sym typeface="Outfit SemiBold"/>
              </a:rPr>
              <a:t>Since 2020, FOSS United is promoting and strengthening the </a:t>
            </a:r>
            <a:r>
              <a:rPr lang="en-GB" sz="2400">
                <a:solidFill>
                  <a:srgbClr val="38761D"/>
                </a:solidFill>
                <a:latin typeface="Outfit SemiBold"/>
                <a:ea typeface="Outfit SemiBold"/>
                <a:cs typeface="Outfit SemiBold"/>
                <a:sym typeface="Outfit SemiBold"/>
              </a:rPr>
              <a:t>FOSS ecosystem</a:t>
            </a:r>
            <a:r>
              <a:rPr lang="en-GB" sz="2400">
                <a:solidFill>
                  <a:srgbClr val="1C2026"/>
                </a:solidFill>
                <a:latin typeface="Outfit SemiBold"/>
                <a:ea typeface="Outfit SemiBold"/>
                <a:cs typeface="Outfit SemiBold"/>
                <a:sym typeface="Outfit SemiBold"/>
              </a:rPr>
              <a:t> in India</a:t>
            </a:r>
            <a:endParaRPr sz="2400">
              <a:solidFill>
                <a:srgbClr val="1C2026"/>
              </a:solidFill>
              <a:latin typeface="Outfit SemiBold"/>
              <a:ea typeface="Outfit SemiBold"/>
              <a:cs typeface="Outfit SemiBold"/>
              <a:sym typeface="Outfit SemiBold"/>
            </a:endParaRPr>
          </a:p>
        </p:txBody>
      </p:sp>
      <p:cxnSp>
        <p:nvCxnSpPr>
          <p:cNvPr id="99" name="Google Shape;99;p16"/>
          <p:cNvCxnSpPr/>
          <p:nvPr/>
        </p:nvCxnSpPr>
        <p:spPr>
          <a:xfrm rot="10800000">
            <a:off x="805450" y="2694474"/>
            <a:ext cx="14028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00" name="Google Shape;100;p16"/>
          <p:cNvSpPr txBox="1"/>
          <p:nvPr/>
        </p:nvSpPr>
        <p:spPr>
          <a:xfrm>
            <a:off x="2605075" y="1990586"/>
            <a:ext cx="1613100" cy="131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rgbClr val="1C2026"/>
                </a:solidFill>
                <a:latin typeface="Outfit SemiBold"/>
                <a:ea typeface="Outfit SemiBold"/>
                <a:cs typeface="Outfit SemiBold"/>
                <a:sym typeface="Outfit SemiBold"/>
              </a:rPr>
              <a:t>2.5 Cr+</a:t>
            </a:r>
            <a:endParaRPr sz="3200">
              <a:solidFill>
                <a:srgbClr val="1C2026"/>
              </a:solidFill>
              <a:latin typeface="Outfit SemiBold"/>
              <a:ea typeface="Outfit SemiBold"/>
              <a:cs typeface="Outfit SemiBold"/>
              <a:sym typeface="Outfit SemiBold"/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rgbClr val="1C2026"/>
                </a:solidFill>
                <a:latin typeface="Outfit SemiBold"/>
                <a:ea typeface="Outfit SemiBold"/>
                <a:cs typeface="Outfit SemiBold"/>
                <a:sym typeface="Outfit SemiBold"/>
              </a:rPr>
              <a:t> </a:t>
            </a:r>
            <a:endParaRPr sz="3200">
              <a:solidFill>
                <a:srgbClr val="1C2026"/>
              </a:solidFill>
              <a:latin typeface="Outfit SemiBold"/>
              <a:ea typeface="Outfit SemiBold"/>
              <a:cs typeface="Outfit SemiBold"/>
              <a:sym typeface="Outfit SemiBold"/>
            </a:endParaRPr>
          </a:p>
        </p:txBody>
      </p:sp>
      <p:sp>
        <p:nvSpPr>
          <p:cNvPr id="101" name="Google Shape;101;p16"/>
          <p:cNvSpPr txBox="1"/>
          <p:nvPr/>
        </p:nvSpPr>
        <p:spPr>
          <a:xfrm>
            <a:off x="2591100" y="2770661"/>
            <a:ext cx="1673400" cy="93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100">
                <a:solidFill>
                  <a:srgbClr val="1C2026"/>
                </a:solidFill>
                <a:latin typeface="Outfit"/>
                <a:ea typeface="Outfit"/>
                <a:cs typeface="Outfit"/>
                <a:sym typeface="Outfit"/>
              </a:rPr>
              <a:t>Grants</a:t>
            </a:r>
            <a:r>
              <a:rPr lang="en-GB" sz="1100">
                <a:solidFill>
                  <a:srgbClr val="1C2026"/>
                </a:solidFill>
                <a:latin typeface="Outfit Light"/>
                <a:ea typeface="Outfit Light"/>
                <a:cs typeface="Outfit Light"/>
                <a:sym typeface="Outfit Light"/>
              </a:rPr>
              <a:t> to FOSS projects, organizations and event organizers</a:t>
            </a:r>
            <a:endParaRPr sz="1100">
              <a:solidFill>
                <a:srgbClr val="1C2026"/>
              </a:solidFill>
              <a:latin typeface="Outfit Light"/>
              <a:ea typeface="Outfit Light"/>
              <a:cs typeface="Outfit Light"/>
              <a:sym typeface="Outfit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1C2026"/>
              </a:solidFill>
              <a:latin typeface="Outfit Light"/>
              <a:ea typeface="Outfit Light"/>
              <a:cs typeface="Outfit Light"/>
              <a:sym typeface="Outfit Light"/>
            </a:endParaRPr>
          </a:p>
        </p:txBody>
      </p:sp>
      <p:cxnSp>
        <p:nvCxnSpPr>
          <p:cNvPr id="102" name="Google Shape;102;p16"/>
          <p:cNvCxnSpPr/>
          <p:nvPr/>
        </p:nvCxnSpPr>
        <p:spPr>
          <a:xfrm rot="10800000">
            <a:off x="2667350" y="2694474"/>
            <a:ext cx="14028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03" name="Google Shape;103;p16"/>
          <p:cNvSpPr txBox="1"/>
          <p:nvPr/>
        </p:nvSpPr>
        <p:spPr>
          <a:xfrm>
            <a:off x="4513300" y="1990586"/>
            <a:ext cx="16131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3200">
                <a:solidFill>
                  <a:srgbClr val="1C2026"/>
                </a:solidFill>
                <a:latin typeface="Outfit SemiBold"/>
                <a:ea typeface="Outfit SemiBold"/>
                <a:cs typeface="Outfit SemiBold"/>
                <a:sym typeface="Outfit SemiBold"/>
              </a:rPr>
              <a:t>150+</a:t>
            </a:r>
            <a:endParaRPr sz="3200">
              <a:solidFill>
                <a:srgbClr val="1C2026"/>
              </a:solidFill>
              <a:latin typeface="Outfit SemiBold"/>
              <a:ea typeface="Outfit SemiBold"/>
              <a:cs typeface="Outfit SemiBold"/>
              <a:sym typeface="Outfit SemiBold"/>
            </a:endParaRPr>
          </a:p>
        </p:txBody>
      </p:sp>
      <p:sp>
        <p:nvSpPr>
          <p:cNvPr id="104" name="Google Shape;104;p16"/>
          <p:cNvSpPr txBox="1"/>
          <p:nvPr/>
        </p:nvSpPr>
        <p:spPr>
          <a:xfrm>
            <a:off x="4499325" y="2770661"/>
            <a:ext cx="1673400" cy="74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GB" sz="1100">
                <a:solidFill>
                  <a:srgbClr val="1C2026"/>
                </a:solidFill>
                <a:latin typeface="Outfit"/>
                <a:ea typeface="Outfit"/>
                <a:cs typeface="Outfit"/>
                <a:sym typeface="Outfit"/>
              </a:rPr>
              <a:t>Projects  </a:t>
            </a:r>
            <a:r>
              <a:rPr lang="en-GB" sz="1100">
                <a:solidFill>
                  <a:srgbClr val="1C2026"/>
                </a:solidFill>
                <a:latin typeface="Outfit Light"/>
                <a:ea typeface="Outfit Light"/>
                <a:cs typeface="Outfit Light"/>
                <a:sym typeface="Outfit Light"/>
              </a:rPr>
              <a:t>featured in talks,podcasts, newsletter and events.</a:t>
            </a:r>
            <a:endParaRPr sz="1100">
              <a:solidFill>
                <a:srgbClr val="1C2026"/>
              </a:solidFill>
              <a:latin typeface="Outfit Light"/>
              <a:ea typeface="Outfit Light"/>
              <a:cs typeface="Outfit Light"/>
              <a:sym typeface="Outfit Light"/>
            </a:endParaRPr>
          </a:p>
        </p:txBody>
      </p:sp>
      <p:cxnSp>
        <p:nvCxnSpPr>
          <p:cNvPr id="105" name="Google Shape;105;p16"/>
          <p:cNvCxnSpPr/>
          <p:nvPr/>
        </p:nvCxnSpPr>
        <p:spPr>
          <a:xfrm rot="10800000">
            <a:off x="4575575" y="2694474"/>
            <a:ext cx="14028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06" name="Google Shape;106;p16"/>
          <p:cNvSpPr txBox="1"/>
          <p:nvPr/>
        </p:nvSpPr>
        <p:spPr>
          <a:xfrm>
            <a:off x="6421525" y="1990586"/>
            <a:ext cx="16131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rgbClr val="1C2026"/>
                </a:solidFill>
                <a:latin typeface="Outfit SemiBold"/>
                <a:ea typeface="Outfit SemiBold"/>
                <a:cs typeface="Outfit SemiBold"/>
                <a:sym typeface="Outfit SemiBold"/>
              </a:rPr>
              <a:t>30+</a:t>
            </a:r>
            <a:endParaRPr sz="3200">
              <a:solidFill>
                <a:srgbClr val="1C2026"/>
              </a:solidFill>
              <a:latin typeface="Outfit SemiBold"/>
              <a:ea typeface="Outfit SemiBold"/>
              <a:cs typeface="Outfit SemiBold"/>
              <a:sym typeface="Outfit SemiBold"/>
            </a:endParaRPr>
          </a:p>
        </p:txBody>
      </p:sp>
      <p:sp>
        <p:nvSpPr>
          <p:cNvPr id="107" name="Google Shape;107;p16"/>
          <p:cNvSpPr txBox="1"/>
          <p:nvPr/>
        </p:nvSpPr>
        <p:spPr>
          <a:xfrm>
            <a:off x="6407550" y="2770661"/>
            <a:ext cx="1673400" cy="58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solidFill>
                  <a:srgbClr val="1C2026"/>
                </a:solidFill>
                <a:latin typeface="Outfit"/>
                <a:ea typeface="Outfit"/>
                <a:cs typeface="Outfit"/>
                <a:sym typeface="Outfit"/>
              </a:rPr>
              <a:t>Company </a:t>
            </a:r>
            <a:r>
              <a:rPr lang="en-GB" sz="1200">
                <a:solidFill>
                  <a:srgbClr val="1C2026"/>
                </a:solidFill>
                <a:latin typeface="Outfit Light"/>
                <a:ea typeface="Outfit Light"/>
                <a:cs typeface="Outfit Light"/>
                <a:sym typeface="Outfit Light"/>
              </a:rPr>
              <a:t>partnerships </a:t>
            </a:r>
            <a:endParaRPr b="1" sz="1200">
              <a:solidFill>
                <a:srgbClr val="1C2026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cxnSp>
        <p:nvCxnSpPr>
          <p:cNvPr id="108" name="Google Shape;108;p16"/>
          <p:cNvCxnSpPr/>
          <p:nvPr/>
        </p:nvCxnSpPr>
        <p:spPr>
          <a:xfrm rot="10800000">
            <a:off x="6483800" y="2694474"/>
            <a:ext cx="14028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09" name="Google Shape;109;p1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654151" y="715375"/>
            <a:ext cx="785375" cy="610850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6"/>
          <p:cNvSpPr txBox="1"/>
          <p:nvPr/>
        </p:nvSpPr>
        <p:spPr>
          <a:xfrm>
            <a:off x="7394375" y="4686300"/>
            <a:ext cx="16734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rgbClr val="595959"/>
                </a:solidFill>
              </a:rPr>
              <a:t>Data till 31st Oct 2023</a:t>
            </a:r>
            <a:endParaRPr sz="800">
              <a:solidFill>
                <a:srgbClr val="595959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AFAFA"/>
        </a:solidFill>
      </p:bgPr>
    </p:bg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116" name="Google Shape;116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1963" y="4705350"/>
            <a:ext cx="271463" cy="2095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117" name="Google Shape;117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2781300" cy="166333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118" name="Google Shape;118;p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986338" y="0"/>
            <a:ext cx="4157663" cy="20859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119" name="Google Shape;119;p1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62000" y="4705350"/>
            <a:ext cx="8381999" cy="2095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120" name="Google Shape;120;p1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0" y="4705350"/>
            <a:ext cx="433388" cy="209550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17"/>
          <p:cNvSpPr/>
          <p:nvPr/>
        </p:nvSpPr>
        <p:spPr>
          <a:xfrm>
            <a:off x="8120077" y="4752975"/>
            <a:ext cx="742200" cy="1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Inter Medium"/>
              <a:buNone/>
            </a:pPr>
            <a:r>
              <a:rPr b="0" i="0" lang="en-GB" sz="800" u="none" cap="none" strike="noStrike">
                <a:solidFill>
                  <a:srgbClr val="FFFFFF"/>
                </a:solidFill>
                <a:latin typeface="Inter Medium"/>
                <a:ea typeface="Inter Medium"/>
                <a:cs typeface="Inter Medium"/>
                <a:sym typeface="Inter Medium"/>
              </a:rPr>
              <a:t>fossunited.org</a:t>
            </a:r>
            <a:endParaRPr b="0" i="0" sz="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2" name="Google Shape;122;p1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781300" y="344476"/>
            <a:ext cx="3247675" cy="412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AFAFA"/>
        </a:solidFill>
      </p:bgPr>
    </p:bg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128" name="Google Shape;128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1963" y="4705350"/>
            <a:ext cx="271463" cy="2095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129" name="Google Shape;129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2781300" cy="166333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130" name="Google Shape;130;p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986338" y="0"/>
            <a:ext cx="4157663" cy="20859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131" name="Google Shape;131;p1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62000" y="4705350"/>
            <a:ext cx="8381999" cy="2095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132" name="Google Shape;132;p1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0" y="4705350"/>
            <a:ext cx="433388" cy="209550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18"/>
          <p:cNvSpPr/>
          <p:nvPr/>
        </p:nvSpPr>
        <p:spPr>
          <a:xfrm>
            <a:off x="8120077" y="4752975"/>
            <a:ext cx="742200" cy="1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Inter Medium"/>
              <a:buNone/>
            </a:pPr>
            <a:r>
              <a:rPr b="0" i="0" lang="en-GB" sz="800" u="none" cap="none" strike="noStrike">
                <a:solidFill>
                  <a:srgbClr val="FFFFFF"/>
                </a:solidFill>
                <a:latin typeface="Inter Medium"/>
                <a:ea typeface="Inter Medium"/>
                <a:cs typeface="Inter Medium"/>
                <a:sym typeface="Inter Medium"/>
              </a:rPr>
              <a:t>fossunited.org</a:t>
            </a:r>
            <a:endParaRPr b="0" i="0" sz="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34" name="Google Shape;134;p18"/>
          <p:cNvCxnSpPr/>
          <p:nvPr/>
        </p:nvCxnSpPr>
        <p:spPr>
          <a:xfrm>
            <a:off x="-8400" y="4686306"/>
            <a:ext cx="9160800" cy="0"/>
          </a:xfrm>
          <a:prstGeom prst="straightConnector1">
            <a:avLst/>
          </a:prstGeom>
          <a:noFill/>
          <a:ln cap="flat" cmpd="sng" w="9525">
            <a:solidFill>
              <a:srgbClr val="D3D3E4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35" name="Google Shape;135;p1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0" y="0"/>
            <a:ext cx="9144000" cy="46196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AFAFA"/>
        </a:solidFill>
      </p:bgPr>
    </p:bg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141" name="Google Shape;141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1963" y="4705350"/>
            <a:ext cx="271463" cy="2095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142" name="Google Shape;142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2781300" cy="166333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143" name="Google Shape;143;p1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986338" y="0"/>
            <a:ext cx="4157663" cy="20859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144" name="Google Shape;144;p1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62000" y="4705350"/>
            <a:ext cx="8381999" cy="2095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145" name="Google Shape;145;p1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0" y="4705350"/>
            <a:ext cx="433388" cy="209550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19"/>
          <p:cNvSpPr/>
          <p:nvPr/>
        </p:nvSpPr>
        <p:spPr>
          <a:xfrm>
            <a:off x="8120077" y="4752975"/>
            <a:ext cx="742200" cy="1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Inter Medium"/>
              <a:buNone/>
            </a:pPr>
            <a:r>
              <a:rPr b="0" i="0" lang="en-GB" sz="800" u="none" cap="none" strike="noStrike">
                <a:solidFill>
                  <a:srgbClr val="FFFFFF"/>
                </a:solidFill>
                <a:latin typeface="Inter Medium"/>
                <a:ea typeface="Inter Medium"/>
                <a:cs typeface="Inter Medium"/>
                <a:sym typeface="Inter Medium"/>
              </a:rPr>
              <a:t>fossunited.org</a:t>
            </a:r>
            <a:endParaRPr b="0" i="0" sz="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0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8.8 Trillion Dollars : Demand-side Value of OSS</a:t>
            </a:r>
            <a:endParaRPr b="1" sz="20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48" name="Google Shape;148;p19"/>
          <p:cNvSpPr txBox="1"/>
          <p:nvPr>
            <p:ph idx="1" type="body"/>
          </p:nvPr>
        </p:nvSpPr>
        <p:spPr>
          <a:xfrm>
            <a:off x="311700" y="44502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●"/>
            </a:pPr>
            <a:r>
              <a:rPr lang="en-GB">
                <a:solidFill>
                  <a:srgbClr val="595959"/>
                </a:solidFill>
              </a:rPr>
              <a:t>Upto $1 million annually</a:t>
            </a:r>
            <a:endParaRPr>
              <a:solidFill>
                <a:srgbClr val="595959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●"/>
            </a:pPr>
            <a:r>
              <a:rPr lang="en-GB">
                <a:solidFill>
                  <a:srgbClr val="595959"/>
                </a:solidFill>
              </a:rPr>
              <a:t>A structured approach towards funding FOSS</a:t>
            </a:r>
            <a:endParaRPr>
              <a:solidFill>
                <a:srgbClr val="595959"/>
              </a:solidFill>
            </a:endParaRPr>
          </a:p>
          <a:p>
            <a:pPr indent="-317500" lvl="1" marL="1371600" rtl="0" algn="l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○"/>
            </a:pPr>
            <a:r>
              <a:rPr lang="en-GB">
                <a:solidFill>
                  <a:srgbClr val="595959"/>
                </a:solidFill>
              </a:rPr>
              <a:t>Dedicated team - OSFO</a:t>
            </a:r>
            <a:endParaRPr>
              <a:solidFill>
                <a:srgbClr val="595959"/>
              </a:solidFill>
            </a:endParaRPr>
          </a:p>
          <a:p>
            <a:pPr indent="-317500" lvl="1" marL="1371600" rtl="0" algn="l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○"/>
            </a:pPr>
            <a:r>
              <a:rPr lang="en-GB">
                <a:solidFill>
                  <a:srgbClr val="595959"/>
                </a:solidFill>
              </a:rPr>
              <a:t>Funding range: $10k-$100k per project</a:t>
            </a:r>
            <a:endParaRPr>
              <a:solidFill>
                <a:srgbClr val="595959"/>
              </a:solidFill>
            </a:endParaRPr>
          </a:p>
          <a:p>
            <a:pPr indent="-317500" lvl="1" marL="1371600" rtl="0" algn="l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○"/>
            </a:pPr>
            <a:r>
              <a:rPr lang="en-GB">
                <a:solidFill>
                  <a:srgbClr val="595959"/>
                </a:solidFill>
              </a:rPr>
              <a:t>Global sourcing of applications</a:t>
            </a:r>
            <a:endParaRPr>
              <a:solidFill>
                <a:srgbClr val="595959"/>
              </a:solidFill>
            </a:endParaRPr>
          </a:p>
          <a:p>
            <a:pPr indent="-317500" lvl="1" marL="1371600" rtl="0" algn="l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○"/>
            </a:pPr>
            <a:r>
              <a:rPr lang="en-GB">
                <a:solidFill>
                  <a:srgbClr val="595959"/>
                </a:solidFill>
              </a:rPr>
              <a:t>f</a:t>
            </a:r>
            <a:r>
              <a:rPr lang="en-GB">
                <a:solidFill>
                  <a:srgbClr val="595959"/>
                </a:solidFill>
              </a:rPr>
              <a:t>undingjson mechanism </a:t>
            </a:r>
            <a:endParaRPr>
              <a:solidFill>
                <a:srgbClr val="595959"/>
              </a:solidFill>
            </a:endParaRPr>
          </a:p>
          <a:p>
            <a:pPr indent="-317500" lvl="1" marL="1371600" rtl="0" algn="l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○"/>
            </a:pPr>
            <a:r>
              <a:rPr lang="en-GB">
                <a:solidFill>
                  <a:srgbClr val="595959"/>
                </a:solidFill>
              </a:rPr>
              <a:t>Selection Committee (with future plans to enable community voting)</a:t>
            </a:r>
            <a:endParaRPr>
              <a:solidFill>
                <a:srgbClr val="595959"/>
              </a:solidFill>
            </a:endParaRPr>
          </a:p>
          <a:p>
            <a:pPr indent="0" lvl="0" marL="9144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595959"/>
              </a:solidFill>
            </a:endParaRPr>
          </a:p>
          <a:p>
            <a:pPr indent="0" lvl="0" marL="9144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>
              <a:solidFill>
                <a:srgbClr val="595959"/>
              </a:solidFill>
            </a:endParaRPr>
          </a:p>
        </p:txBody>
      </p:sp>
      <p:pic>
        <p:nvPicPr>
          <p:cNvPr id="149" name="Google Shape;149;p1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781300" y="2794025"/>
            <a:ext cx="3255874" cy="1709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AFAFA"/>
        </a:solidFill>
      </p:bgPr>
    </p:bg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155" name="Google Shape;155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1963" y="4705350"/>
            <a:ext cx="271463" cy="2095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156" name="Google Shape;156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2781300" cy="166333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157" name="Google Shape;157;p2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986338" y="45600"/>
            <a:ext cx="4157663" cy="20859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158" name="Google Shape;158;p2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62000" y="4705350"/>
            <a:ext cx="8381999" cy="2095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159" name="Google Shape;159;p2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0" y="4705350"/>
            <a:ext cx="433388" cy="209550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20"/>
          <p:cNvSpPr/>
          <p:nvPr/>
        </p:nvSpPr>
        <p:spPr>
          <a:xfrm>
            <a:off x="8120077" y="4752975"/>
            <a:ext cx="742200" cy="1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Inter Medium"/>
              <a:buNone/>
            </a:pPr>
            <a:r>
              <a:rPr b="0" i="0" lang="en-GB" sz="800" u="none" cap="none" strike="noStrike">
                <a:solidFill>
                  <a:srgbClr val="FFFFFF"/>
                </a:solidFill>
                <a:latin typeface="Inter Medium"/>
                <a:ea typeface="Inter Medium"/>
                <a:cs typeface="Inter Medium"/>
                <a:sym typeface="Inter Medium"/>
              </a:rPr>
              <a:t>fossunited.org</a:t>
            </a:r>
            <a:endParaRPr b="0" i="0" sz="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61" name="Google Shape;161;p20"/>
          <p:cNvCxnSpPr/>
          <p:nvPr/>
        </p:nvCxnSpPr>
        <p:spPr>
          <a:xfrm>
            <a:off x="-8400" y="4686306"/>
            <a:ext cx="9160800" cy="0"/>
          </a:xfrm>
          <a:prstGeom prst="straightConnector1">
            <a:avLst/>
          </a:prstGeom>
          <a:noFill/>
          <a:ln cap="flat" cmpd="sng" w="9525">
            <a:solidFill>
              <a:srgbClr val="D3D3E4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62" name="Google Shape;162;p2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794575" y="902427"/>
            <a:ext cx="3067700" cy="1716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20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135038" y="3087203"/>
            <a:ext cx="5635925" cy="1481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20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296627" y="224175"/>
            <a:ext cx="5330199" cy="856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20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83850" y="1228475"/>
            <a:ext cx="5635924" cy="139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AFAFA"/>
        </a:solidFill>
      </p:bgPr>
    </p:bg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171" name="Google Shape;171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1963" y="4705350"/>
            <a:ext cx="271463" cy="2095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172" name="Google Shape;172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2781300" cy="166333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173" name="Google Shape;173;p2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986338" y="0"/>
            <a:ext cx="4157663" cy="20859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174" name="Google Shape;174;p2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62000" y="4705350"/>
            <a:ext cx="8381999" cy="2095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175" name="Google Shape;175;p2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0" y="4705350"/>
            <a:ext cx="433388" cy="209550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21"/>
          <p:cNvSpPr/>
          <p:nvPr/>
        </p:nvSpPr>
        <p:spPr>
          <a:xfrm>
            <a:off x="8120077" y="4752975"/>
            <a:ext cx="742200" cy="1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Inter Medium"/>
              <a:buNone/>
            </a:pPr>
            <a:r>
              <a:rPr b="0" i="0" lang="en-GB" sz="800" u="none" cap="none" strike="noStrike">
                <a:solidFill>
                  <a:srgbClr val="FFFFFF"/>
                </a:solidFill>
                <a:latin typeface="Inter Medium"/>
                <a:ea typeface="Inter Medium"/>
                <a:cs typeface="Inter Medium"/>
                <a:sym typeface="Inter Medium"/>
              </a:rPr>
              <a:t>fossunited.org</a:t>
            </a:r>
            <a:endParaRPr b="0" i="0" sz="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77" name="Google Shape;177;p21"/>
          <p:cNvCxnSpPr/>
          <p:nvPr/>
        </p:nvCxnSpPr>
        <p:spPr>
          <a:xfrm>
            <a:off x="-8400" y="4686306"/>
            <a:ext cx="9160800" cy="0"/>
          </a:xfrm>
          <a:prstGeom prst="straightConnector1">
            <a:avLst/>
          </a:prstGeom>
          <a:noFill/>
          <a:ln cap="flat" cmpd="sng" w="9525">
            <a:solidFill>
              <a:srgbClr val="D3D3E4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78" name="Google Shape;178;p2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816649" y="1526550"/>
            <a:ext cx="3376925" cy="31501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21"/>
          <p:cNvPicPr preferRelativeResize="0"/>
          <p:nvPr/>
        </p:nvPicPr>
        <p:blipFill rotWithShape="1">
          <a:blip r:embed="rId9">
            <a:alphaModFix/>
          </a:blip>
          <a:srcRect b="30701" l="0" r="0" t="10818"/>
          <a:stretch/>
        </p:blipFill>
        <p:spPr>
          <a:xfrm>
            <a:off x="5485350" y="43163"/>
            <a:ext cx="3376926" cy="1833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21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071100" y="2085963"/>
            <a:ext cx="3736428" cy="2314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21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229776" y="91000"/>
            <a:ext cx="4932824" cy="134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AFAFA"/>
        </a:solidFill>
      </p:bgPr>
    </p:bg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187" name="Google Shape;187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1963" y="4705350"/>
            <a:ext cx="271463" cy="2095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188" name="Google Shape;188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2781300" cy="166333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189" name="Google Shape;189;p2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986338" y="0"/>
            <a:ext cx="4157663" cy="20859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190" name="Google Shape;190;p2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62000" y="4705350"/>
            <a:ext cx="8381999" cy="2095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191" name="Google Shape;191;p2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0" y="4705350"/>
            <a:ext cx="433388" cy="209550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22"/>
          <p:cNvSpPr/>
          <p:nvPr/>
        </p:nvSpPr>
        <p:spPr>
          <a:xfrm>
            <a:off x="8120077" y="4752975"/>
            <a:ext cx="742200" cy="1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Inter Medium"/>
              <a:buNone/>
            </a:pPr>
            <a:r>
              <a:rPr b="0" i="0" lang="en-GB" sz="800" u="none" cap="none" strike="noStrike">
                <a:solidFill>
                  <a:srgbClr val="FFFFFF"/>
                </a:solidFill>
                <a:latin typeface="Inter Medium"/>
                <a:ea typeface="Inter Medium"/>
                <a:cs typeface="Inter Medium"/>
                <a:sym typeface="Inter Medium"/>
              </a:rPr>
              <a:t>fossunited.org</a:t>
            </a:r>
            <a:endParaRPr b="0" i="0" sz="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93" name="Google Shape;193;p22"/>
          <p:cNvCxnSpPr/>
          <p:nvPr/>
        </p:nvCxnSpPr>
        <p:spPr>
          <a:xfrm>
            <a:off x="-8400" y="4686306"/>
            <a:ext cx="9160800" cy="0"/>
          </a:xfrm>
          <a:prstGeom prst="straightConnector1">
            <a:avLst/>
          </a:prstGeom>
          <a:noFill/>
          <a:ln cap="flat" cmpd="sng" w="9525">
            <a:solidFill>
              <a:srgbClr val="D3D3E4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94" name="Google Shape;194;p22"/>
          <p:cNvSpPr txBox="1"/>
          <p:nvPr/>
        </p:nvSpPr>
        <p:spPr>
          <a:xfrm>
            <a:off x="2781300" y="156338"/>
            <a:ext cx="3522300" cy="177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>
                <a:solidFill>
                  <a:srgbClr val="38761D"/>
                </a:solidFill>
                <a:latin typeface="Outfit SemiBold"/>
                <a:ea typeface="Outfit SemiBold"/>
                <a:cs typeface="Outfit SemiBold"/>
                <a:sym typeface="Outfit SemiBold"/>
              </a:rPr>
              <a:t>funding.json</a:t>
            </a:r>
            <a:endParaRPr sz="4000">
              <a:solidFill>
                <a:srgbClr val="38761D"/>
              </a:solidFill>
              <a:latin typeface="Outfit SemiBold"/>
              <a:ea typeface="Outfit SemiBold"/>
              <a:cs typeface="Outfit SemiBold"/>
              <a:sym typeface="Outfit SemiBold"/>
            </a:endParaRPr>
          </a:p>
        </p:txBody>
      </p:sp>
      <p:pic>
        <p:nvPicPr>
          <p:cNvPr id="195" name="Google Shape;195;p2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693350" y="1519200"/>
            <a:ext cx="5757306" cy="2314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